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27"/>
  </p:notesMasterIdLst>
  <p:sldIdLst>
    <p:sldId id="256" r:id="rId5"/>
    <p:sldId id="259" r:id="rId6"/>
    <p:sldId id="260" r:id="rId7"/>
    <p:sldId id="261" r:id="rId8"/>
    <p:sldId id="264" r:id="rId9"/>
    <p:sldId id="265" r:id="rId10"/>
    <p:sldId id="267" r:id="rId11"/>
    <p:sldId id="269" r:id="rId12"/>
    <p:sldId id="272" r:id="rId13"/>
    <p:sldId id="273" r:id="rId14"/>
    <p:sldId id="274" r:id="rId15"/>
    <p:sldId id="275" r:id="rId16"/>
    <p:sldId id="276" r:id="rId17"/>
    <p:sldId id="277" r:id="rId18"/>
    <p:sldId id="278" r:id="rId19"/>
    <p:sldId id="279" r:id="rId20"/>
    <p:sldId id="280" r:id="rId21"/>
    <p:sldId id="281" r:id="rId22"/>
    <p:sldId id="282" r:id="rId23"/>
    <p:sldId id="283" r:id="rId24"/>
    <p:sldId id="284" r:id="rId25"/>
    <p:sldId id="285" r:id="rId26"/>
  </p:sldIdLst>
  <p:sldSz cx="9906000" cy="6858000" type="A4"/>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312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48" d="100"/>
          <a:sy n="48" d="100"/>
        </p:scale>
        <p:origin x="56" y="268"/>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nielle Scothern" userId="cffa1047-1ee5-48a1-b868-a41b0fd6a4b1" providerId="ADAL" clId="{B230B80D-BCBF-4AB7-A929-E07262B58856}"/>
    <pc:docChg chg="undo custSel delSld modSld">
      <pc:chgData name="Dannielle Scothern" userId="cffa1047-1ee5-48a1-b868-a41b0fd6a4b1" providerId="ADAL" clId="{B230B80D-BCBF-4AB7-A929-E07262B58856}" dt="2026-07-13T13:45:01.028" v="55" actId="478"/>
      <pc:docMkLst>
        <pc:docMk/>
      </pc:docMkLst>
      <pc:sldChg chg="addSp delSp modSp mod">
        <pc:chgData name="Dannielle Scothern" userId="cffa1047-1ee5-48a1-b868-a41b0fd6a4b1" providerId="ADAL" clId="{B230B80D-BCBF-4AB7-A929-E07262B58856}" dt="2026-07-13T13:34:02.226" v="5" actId="1076"/>
        <pc:sldMkLst>
          <pc:docMk/>
          <pc:sldMk cId="0" sldId="264"/>
        </pc:sldMkLst>
        <pc:spChg chg="del">
          <ac:chgData name="Dannielle Scothern" userId="cffa1047-1ee5-48a1-b868-a41b0fd6a4b1" providerId="ADAL" clId="{B230B80D-BCBF-4AB7-A929-E07262B58856}" dt="2026-07-13T13:33:56.060" v="3" actId="478"/>
          <ac:spMkLst>
            <pc:docMk/>
            <pc:sldMk cId="0" sldId="264"/>
            <ac:spMk id="2" creationId="{E44E3F45-A84A-3B52-CFB9-0A2B33B6531A}"/>
          </ac:spMkLst>
        </pc:spChg>
        <pc:spChg chg="add mod">
          <ac:chgData name="Dannielle Scothern" userId="cffa1047-1ee5-48a1-b868-a41b0fd6a4b1" providerId="ADAL" clId="{B230B80D-BCBF-4AB7-A929-E07262B58856}" dt="2026-07-13T13:34:02.226" v="5" actId="1076"/>
          <ac:spMkLst>
            <pc:docMk/>
            <pc:sldMk cId="0" sldId="264"/>
            <ac:spMk id="4" creationId="{CDCB947A-92F2-A693-71CA-9F4D4E3F6FBA}"/>
          </ac:spMkLst>
        </pc:spChg>
      </pc:sldChg>
      <pc:sldChg chg="delSp modSp mod">
        <pc:chgData name="Dannielle Scothern" userId="cffa1047-1ee5-48a1-b868-a41b0fd6a4b1" providerId="ADAL" clId="{B230B80D-BCBF-4AB7-A929-E07262B58856}" dt="2026-07-13T13:33:52.243" v="2" actId="1076"/>
        <pc:sldMkLst>
          <pc:docMk/>
          <pc:sldMk cId="0" sldId="265"/>
        </pc:sldMkLst>
        <pc:spChg chg="mod">
          <ac:chgData name="Dannielle Scothern" userId="cffa1047-1ee5-48a1-b868-a41b0fd6a4b1" providerId="ADAL" clId="{B230B80D-BCBF-4AB7-A929-E07262B58856}" dt="2026-07-13T13:33:52.243" v="2" actId="1076"/>
          <ac:spMkLst>
            <pc:docMk/>
            <pc:sldMk cId="0" sldId="265"/>
            <ac:spMk id="264" creationId="{00000000-0000-0000-0000-000000000000}"/>
          </ac:spMkLst>
        </pc:spChg>
        <pc:spChg chg="del">
          <ac:chgData name="Dannielle Scothern" userId="cffa1047-1ee5-48a1-b868-a41b0fd6a4b1" providerId="ADAL" clId="{B230B80D-BCBF-4AB7-A929-E07262B58856}" dt="2026-07-13T13:33:46.392" v="0" actId="478"/>
          <ac:spMkLst>
            <pc:docMk/>
            <pc:sldMk cId="0" sldId="265"/>
            <ac:spMk id="276" creationId="{00000000-0000-0000-0000-000000000000}"/>
          </ac:spMkLst>
        </pc:spChg>
      </pc:sldChg>
      <pc:sldChg chg="addSp delSp modSp mod">
        <pc:chgData name="Dannielle Scothern" userId="cffa1047-1ee5-48a1-b868-a41b0fd6a4b1" providerId="ADAL" clId="{B230B80D-BCBF-4AB7-A929-E07262B58856}" dt="2026-07-13T13:37:11.327" v="39" actId="478"/>
        <pc:sldMkLst>
          <pc:docMk/>
          <pc:sldMk cId="0" sldId="267"/>
        </pc:sldMkLst>
        <pc:spChg chg="add mod">
          <ac:chgData name="Dannielle Scothern" userId="cffa1047-1ee5-48a1-b868-a41b0fd6a4b1" providerId="ADAL" clId="{B230B80D-BCBF-4AB7-A929-E07262B58856}" dt="2026-07-13T13:37:04.375" v="36" actId="1076"/>
          <ac:spMkLst>
            <pc:docMk/>
            <pc:sldMk cId="0" sldId="267"/>
            <ac:spMk id="3" creationId="{94C81BE4-2CBB-CD70-24EC-0B3C2773F82A}"/>
          </ac:spMkLst>
        </pc:spChg>
        <pc:spChg chg="mod">
          <ac:chgData name="Dannielle Scothern" userId="cffa1047-1ee5-48a1-b868-a41b0fd6a4b1" providerId="ADAL" clId="{B230B80D-BCBF-4AB7-A929-E07262B58856}" dt="2026-07-13T13:36:12.631" v="30" actId="1076"/>
          <ac:spMkLst>
            <pc:docMk/>
            <pc:sldMk cId="0" sldId="267"/>
            <ac:spMk id="299" creationId="{00000000-0000-0000-0000-000000000000}"/>
          </ac:spMkLst>
        </pc:spChg>
        <pc:spChg chg="del">
          <ac:chgData name="Dannielle Scothern" userId="cffa1047-1ee5-48a1-b868-a41b0fd6a4b1" providerId="ADAL" clId="{B230B80D-BCBF-4AB7-A929-E07262B58856}" dt="2026-07-13T13:34:35.754" v="10" actId="478"/>
          <ac:spMkLst>
            <pc:docMk/>
            <pc:sldMk cId="0" sldId="267"/>
            <ac:spMk id="300" creationId="{00000000-0000-0000-0000-000000000000}"/>
          </ac:spMkLst>
        </pc:spChg>
        <pc:spChg chg="add del">
          <ac:chgData name="Dannielle Scothern" userId="cffa1047-1ee5-48a1-b868-a41b0fd6a4b1" providerId="ADAL" clId="{B230B80D-BCBF-4AB7-A929-E07262B58856}" dt="2026-07-13T13:34:34.510" v="9" actId="478"/>
          <ac:spMkLst>
            <pc:docMk/>
            <pc:sldMk cId="0" sldId="267"/>
            <ac:spMk id="301" creationId="{00000000-0000-0000-0000-000000000000}"/>
          </ac:spMkLst>
        </pc:spChg>
        <pc:spChg chg="mod">
          <ac:chgData name="Dannielle Scothern" userId="cffa1047-1ee5-48a1-b868-a41b0fd6a4b1" providerId="ADAL" clId="{B230B80D-BCBF-4AB7-A929-E07262B58856}" dt="2026-07-13T13:36:12.631" v="30" actId="1076"/>
          <ac:spMkLst>
            <pc:docMk/>
            <pc:sldMk cId="0" sldId="267"/>
            <ac:spMk id="302" creationId="{00000000-0000-0000-0000-000000000000}"/>
          </ac:spMkLst>
        </pc:spChg>
        <pc:spChg chg="del mod">
          <ac:chgData name="Dannielle Scothern" userId="cffa1047-1ee5-48a1-b868-a41b0fd6a4b1" providerId="ADAL" clId="{B230B80D-BCBF-4AB7-A929-E07262B58856}" dt="2026-07-13T13:37:09.969" v="38" actId="478"/>
          <ac:spMkLst>
            <pc:docMk/>
            <pc:sldMk cId="0" sldId="267"/>
            <ac:spMk id="303" creationId="{00000000-0000-0000-0000-000000000000}"/>
          </ac:spMkLst>
        </pc:spChg>
        <pc:spChg chg="del mod">
          <ac:chgData name="Dannielle Scothern" userId="cffa1047-1ee5-48a1-b868-a41b0fd6a4b1" providerId="ADAL" clId="{B230B80D-BCBF-4AB7-A929-E07262B58856}" dt="2026-07-13T13:37:07.264" v="37" actId="478"/>
          <ac:spMkLst>
            <pc:docMk/>
            <pc:sldMk cId="0" sldId="267"/>
            <ac:spMk id="304" creationId="{00000000-0000-0000-0000-000000000000}"/>
          </ac:spMkLst>
        </pc:spChg>
        <pc:spChg chg="del mod">
          <ac:chgData name="Dannielle Scothern" userId="cffa1047-1ee5-48a1-b868-a41b0fd6a4b1" providerId="ADAL" clId="{B230B80D-BCBF-4AB7-A929-E07262B58856}" dt="2026-07-13T13:37:11.327" v="39" actId="478"/>
          <ac:spMkLst>
            <pc:docMk/>
            <pc:sldMk cId="0" sldId="267"/>
            <ac:spMk id="305" creationId="{00000000-0000-0000-0000-000000000000}"/>
          </ac:spMkLst>
        </pc:spChg>
        <pc:spChg chg="del mod">
          <ac:chgData name="Dannielle Scothern" userId="cffa1047-1ee5-48a1-b868-a41b0fd6a4b1" providerId="ADAL" clId="{B230B80D-BCBF-4AB7-A929-E07262B58856}" dt="2026-07-13T13:37:07.264" v="37" actId="478"/>
          <ac:spMkLst>
            <pc:docMk/>
            <pc:sldMk cId="0" sldId="267"/>
            <ac:spMk id="306" creationId="{00000000-0000-0000-0000-000000000000}"/>
          </ac:spMkLst>
        </pc:spChg>
        <pc:spChg chg="del">
          <ac:chgData name="Dannielle Scothern" userId="cffa1047-1ee5-48a1-b868-a41b0fd6a4b1" providerId="ADAL" clId="{B230B80D-BCBF-4AB7-A929-E07262B58856}" dt="2026-07-13T13:36:16.135" v="31" actId="478"/>
          <ac:spMkLst>
            <pc:docMk/>
            <pc:sldMk cId="0" sldId="267"/>
            <ac:spMk id="307" creationId="{00000000-0000-0000-0000-000000000000}"/>
          </ac:spMkLst>
        </pc:spChg>
        <pc:spChg chg="del">
          <ac:chgData name="Dannielle Scothern" userId="cffa1047-1ee5-48a1-b868-a41b0fd6a4b1" providerId="ADAL" clId="{B230B80D-BCBF-4AB7-A929-E07262B58856}" dt="2026-07-13T13:34:40.913" v="13" actId="478"/>
          <ac:spMkLst>
            <pc:docMk/>
            <pc:sldMk cId="0" sldId="267"/>
            <ac:spMk id="308" creationId="{00000000-0000-0000-0000-000000000000}"/>
          </ac:spMkLst>
        </pc:spChg>
        <pc:spChg chg="del">
          <ac:chgData name="Dannielle Scothern" userId="cffa1047-1ee5-48a1-b868-a41b0fd6a4b1" providerId="ADAL" clId="{B230B80D-BCBF-4AB7-A929-E07262B58856}" dt="2026-07-13T13:34:42.368" v="14" actId="478"/>
          <ac:spMkLst>
            <pc:docMk/>
            <pc:sldMk cId="0" sldId="267"/>
            <ac:spMk id="309" creationId="{00000000-0000-0000-0000-000000000000}"/>
          </ac:spMkLst>
        </pc:spChg>
        <pc:spChg chg="del">
          <ac:chgData name="Dannielle Scothern" userId="cffa1047-1ee5-48a1-b868-a41b0fd6a4b1" providerId="ADAL" clId="{B230B80D-BCBF-4AB7-A929-E07262B58856}" dt="2026-07-13T13:34:18.853" v="6" actId="478"/>
          <ac:spMkLst>
            <pc:docMk/>
            <pc:sldMk cId="0" sldId="267"/>
            <ac:spMk id="311" creationId="{00000000-0000-0000-0000-000000000000}"/>
          </ac:spMkLst>
        </pc:spChg>
        <pc:spChg chg="mod">
          <ac:chgData name="Dannielle Scothern" userId="cffa1047-1ee5-48a1-b868-a41b0fd6a4b1" providerId="ADAL" clId="{B230B80D-BCBF-4AB7-A929-E07262B58856}" dt="2026-07-13T13:34:46.469" v="15" actId="1076"/>
          <ac:spMkLst>
            <pc:docMk/>
            <pc:sldMk cId="0" sldId="267"/>
            <ac:spMk id="312" creationId="{00000000-0000-0000-0000-000000000000}"/>
          </ac:spMkLst>
        </pc:spChg>
        <pc:spChg chg="del mod">
          <ac:chgData name="Dannielle Scothern" userId="cffa1047-1ee5-48a1-b868-a41b0fd6a4b1" providerId="ADAL" clId="{B230B80D-BCBF-4AB7-A929-E07262B58856}" dt="2026-07-13T13:37:00.179" v="34" actId="478"/>
          <ac:spMkLst>
            <pc:docMk/>
            <pc:sldMk cId="0" sldId="267"/>
            <ac:spMk id="313" creationId="{00000000-0000-0000-0000-000000000000}"/>
          </ac:spMkLst>
        </pc:spChg>
        <pc:spChg chg="del mod">
          <ac:chgData name="Dannielle Scothern" userId="cffa1047-1ee5-48a1-b868-a41b0fd6a4b1" providerId="ADAL" clId="{B230B80D-BCBF-4AB7-A929-E07262B58856}" dt="2026-07-13T13:37:09.969" v="38" actId="478"/>
          <ac:spMkLst>
            <pc:docMk/>
            <pc:sldMk cId="0" sldId="267"/>
            <ac:spMk id="314" creationId="{00000000-0000-0000-0000-000000000000}"/>
          </ac:spMkLst>
        </pc:spChg>
        <pc:spChg chg="del mod">
          <ac:chgData name="Dannielle Scothern" userId="cffa1047-1ee5-48a1-b868-a41b0fd6a4b1" providerId="ADAL" clId="{B230B80D-BCBF-4AB7-A929-E07262B58856}" dt="2026-07-13T13:37:07.264" v="37" actId="478"/>
          <ac:spMkLst>
            <pc:docMk/>
            <pc:sldMk cId="0" sldId="267"/>
            <ac:spMk id="315" creationId="{00000000-0000-0000-0000-000000000000}"/>
          </ac:spMkLst>
        </pc:spChg>
        <pc:spChg chg="mod">
          <ac:chgData name="Dannielle Scothern" userId="cffa1047-1ee5-48a1-b868-a41b0fd6a4b1" providerId="ADAL" clId="{B230B80D-BCBF-4AB7-A929-E07262B58856}" dt="2026-07-13T13:36:12.631" v="30" actId="1076"/>
          <ac:spMkLst>
            <pc:docMk/>
            <pc:sldMk cId="0" sldId="267"/>
            <ac:spMk id="316" creationId="{00000000-0000-0000-0000-000000000000}"/>
          </ac:spMkLst>
        </pc:spChg>
        <pc:spChg chg="del">
          <ac:chgData name="Dannielle Scothern" userId="cffa1047-1ee5-48a1-b868-a41b0fd6a4b1" providerId="ADAL" clId="{B230B80D-BCBF-4AB7-A929-E07262B58856}" dt="2026-07-13T13:34:39.119" v="12" actId="478"/>
          <ac:spMkLst>
            <pc:docMk/>
            <pc:sldMk cId="0" sldId="267"/>
            <ac:spMk id="317" creationId="{00000000-0000-0000-0000-000000000000}"/>
          </ac:spMkLst>
        </pc:spChg>
        <pc:spChg chg="del">
          <ac:chgData name="Dannielle Scothern" userId="cffa1047-1ee5-48a1-b868-a41b0fd6a4b1" providerId="ADAL" clId="{B230B80D-BCBF-4AB7-A929-E07262B58856}" dt="2026-07-13T13:34:38.040" v="11" actId="478"/>
          <ac:spMkLst>
            <pc:docMk/>
            <pc:sldMk cId="0" sldId="267"/>
            <ac:spMk id="318" creationId="{00000000-0000-0000-0000-000000000000}"/>
          </ac:spMkLst>
        </pc:spChg>
        <pc:spChg chg="mod">
          <ac:chgData name="Dannielle Scothern" userId="cffa1047-1ee5-48a1-b868-a41b0fd6a4b1" providerId="ADAL" clId="{B230B80D-BCBF-4AB7-A929-E07262B58856}" dt="2026-07-13T13:36:12.631" v="30" actId="1076"/>
          <ac:spMkLst>
            <pc:docMk/>
            <pc:sldMk cId="0" sldId="267"/>
            <ac:spMk id="319" creationId="{00000000-0000-0000-0000-000000000000}"/>
          </ac:spMkLst>
        </pc:spChg>
      </pc:sldChg>
      <pc:sldChg chg="del">
        <pc:chgData name="Dannielle Scothern" userId="cffa1047-1ee5-48a1-b868-a41b0fd6a4b1" providerId="ADAL" clId="{B230B80D-BCBF-4AB7-A929-E07262B58856}" dt="2026-07-13T13:37:13.954" v="40" actId="47"/>
        <pc:sldMkLst>
          <pc:docMk/>
          <pc:sldMk cId="0" sldId="268"/>
        </pc:sldMkLst>
      </pc:sldChg>
      <pc:sldChg chg="addSp delSp modSp mod">
        <pc:chgData name="Dannielle Scothern" userId="cffa1047-1ee5-48a1-b868-a41b0fd6a4b1" providerId="ADAL" clId="{B230B80D-BCBF-4AB7-A929-E07262B58856}" dt="2026-07-13T13:45:01.028" v="55" actId="478"/>
        <pc:sldMkLst>
          <pc:docMk/>
          <pc:sldMk cId="0" sldId="269"/>
        </pc:sldMkLst>
        <pc:spChg chg="add mod">
          <ac:chgData name="Dannielle Scothern" userId="cffa1047-1ee5-48a1-b868-a41b0fd6a4b1" providerId="ADAL" clId="{B230B80D-BCBF-4AB7-A929-E07262B58856}" dt="2026-07-13T13:38:34.814" v="44" actId="1076"/>
          <ac:spMkLst>
            <pc:docMk/>
            <pc:sldMk cId="0" sldId="269"/>
            <ac:spMk id="3" creationId="{936CE12D-D60F-1986-E5D2-752F433617C3}"/>
          </ac:spMkLst>
        </pc:spChg>
        <pc:spChg chg="add mod">
          <ac:chgData name="Dannielle Scothern" userId="cffa1047-1ee5-48a1-b868-a41b0fd6a4b1" providerId="ADAL" clId="{B230B80D-BCBF-4AB7-A929-E07262B58856}" dt="2026-07-13T13:38:50.439" v="47" actId="1076"/>
          <ac:spMkLst>
            <pc:docMk/>
            <pc:sldMk cId="0" sldId="269"/>
            <ac:spMk id="5" creationId="{D3907932-8D06-76CD-D697-EC72A67FBE01}"/>
          </ac:spMkLst>
        </pc:spChg>
        <pc:spChg chg="del">
          <ac:chgData name="Dannielle Scothern" userId="cffa1047-1ee5-48a1-b868-a41b0fd6a4b1" providerId="ADAL" clId="{B230B80D-BCBF-4AB7-A929-E07262B58856}" dt="2026-07-13T13:44:55.145" v="51" actId="478"/>
          <ac:spMkLst>
            <pc:docMk/>
            <pc:sldMk cId="0" sldId="269"/>
            <ac:spMk id="335" creationId="{00000000-0000-0000-0000-000000000000}"/>
          </ac:spMkLst>
        </pc:spChg>
        <pc:spChg chg="del">
          <ac:chgData name="Dannielle Scothern" userId="cffa1047-1ee5-48a1-b868-a41b0fd6a4b1" providerId="ADAL" clId="{B230B80D-BCBF-4AB7-A929-E07262B58856}" dt="2026-07-13T13:44:54.092" v="50" actId="478"/>
          <ac:spMkLst>
            <pc:docMk/>
            <pc:sldMk cId="0" sldId="269"/>
            <ac:spMk id="336" creationId="{00000000-0000-0000-0000-000000000000}"/>
          </ac:spMkLst>
        </pc:spChg>
        <pc:spChg chg="del">
          <ac:chgData name="Dannielle Scothern" userId="cffa1047-1ee5-48a1-b868-a41b0fd6a4b1" providerId="ADAL" clId="{B230B80D-BCBF-4AB7-A929-E07262B58856}" dt="2026-07-13T13:45:01.028" v="55" actId="478"/>
          <ac:spMkLst>
            <pc:docMk/>
            <pc:sldMk cId="0" sldId="269"/>
            <ac:spMk id="337" creationId="{00000000-0000-0000-0000-000000000000}"/>
          </ac:spMkLst>
        </pc:spChg>
        <pc:spChg chg="del">
          <ac:chgData name="Dannielle Scothern" userId="cffa1047-1ee5-48a1-b868-a41b0fd6a4b1" providerId="ADAL" clId="{B230B80D-BCBF-4AB7-A929-E07262B58856}" dt="2026-07-13T13:45:00.014" v="54" actId="478"/>
          <ac:spMkLst>
            <pc:docMk/>
            <pc:sldMk cId="0" sldId="269"/>
            <ac:spMk id="338" creationId="{00000000-0000-0000-0000-000000000000}"/>
          </ac:spMkLst>
        </pc:spChg>
        <pc:spChg chg="del">
          <ac:chgData name="Dannielle Scothern" userId="cffa1047-1ee5-48a1-b868-a41b0fd6a4b1" providerId="ADAL" clId="{B230B80D-BCBF-4AB7-A929-E07262B58856}" dt="2026-07-13T13:38:21.292" v="41" actId="478"/>
          <ac:spMkLst>
            <pc:docMk/>
            <pc:sldMk cId="0" sldId="269"/>
            <ac:spMk id="344" creationId="{00000000-0000-0000-0000-000000000000}"/>
          </ac:spMkLst>
        </pc:spChg>
        <pc:spChg chg="del">
          <ac:chgData name="Dannielle Scothern" userId="cffa1047-1ee5-48a1-b868-a41b0fd6a4b1" providerId="ADAL" clId="{B230B80D-BCBF-4AB7-A929-E07262B58856}" dt="2026-07-13T13:38:37.533" v="45" actId="478"/>
          <ac:spMkLst>
            <pc:docMk/>
            <pc:sldMk cId="0" sldId="269"/>
            <ac:spMk id="345" creationId="{00000000-0000-0000-0000-000000000000}"/>
          </ac:spMkLst>
        </pc:spChg>
        <pc:spChg chg="del">
          <ac:chgData name="Dannielle Scothern" userId="cffa1047-1ee5-48a1-b868-a41b0fd6a4b1" providerId="ADAL" clId="{B230B80D-BCBF-4AB7-A929-E07262B58856}" dt="2026-07-13T13:44:58.549" v="53" actId="478"/>
          <ac:spMkLst>
            <pc:docMk/>
            <pc:sldMk cId="0" sldId="269"/>
            <ac:spMk id="346" creationId="{00000000-0000-0000-0000-000000000000}"/>
          </ac:spMkLst>
        </pc:spChg>
        <pc:spChg chg="del">
          <ac:chgData name="Dannielle Scothern" userId="cffa1047-1ee5-48a1-b868-a41b0fd6a4b1" providerId="ADAL" clId="{B230B80D-BCBF-4AB7-A929-E07262B58856}" dt="2026-07-13T13:44:57.934" v="52" actId="478"/>
          <ac:spMkLst>
            <pc:docMk/>
            <pc:sldMk cId="0" sldId="269"/>
            <ac:spMk id="347" creationId="{00000000-0000-0000-0000-000000000000}"/>
          </ac:spMkLst>
        </pc:spChg>
      </pc:sldChg>
      <pc:sldChg chg="delSp del mod">
        <pc:chgData name="Dannielle Scothern" userId="cffa1047-1ee5-48a1-b868-a41b0fd6a4b1" providerId="ADAL" clId="{B230B80D-BCBF-4AB7-A929-E07262B58856}" dt="2026-07-13T13:39:03.618" v="48" actId="47"/>
        <pc:sldMkLst>
          <pc:docMk/>
          <pc:sldMk cId="0" sldId="270"/>
        </pc:sldMkLst>
        <pc:spChg chg="del">
          <ac:chgData name="Dannielle Scothern" userId="cffa1047-1ee5-48a1-b868-a41b0fd6a4b1" providerId="ADAL" clId="{B230B80D-BCBF-4AB7-A929-E07262B58856}" dt="2026-07-13T13:38:28.436" v="42" actId="478"/>
          <ac:spMkLst>
            <pc:docMk/>
            <pc:sldMk cId="0" sldId="270"/>
            <ac:spMk id="367" creationId="{00000000-0000-0000-0000-000000000000}"/>
          </ac:spMkLst>
        </pc:spChg>
      </pc:sldChg>
      <pc:sldChg chg="del">
        <pc:chgData name="Dannielle Scothern" userId="cffa1047-1ee5-48a1-b868-a41b0fd6a4b1" providerId="ADAL" clId="{B230B80D-BCBF-4AB7-A929-E07262B58856}" dt="2026-07-13T13:39:05.278" v="49" actId="47"/>
        <pc:sldMkLst>
          <pc:docMk/>
          <pc:sldMk cId="0" sldId="27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19581ee971f_0_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1" name="Google Shape;131;g19581ee971f_0_79: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19581ee971f_0_9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6" name="Google Shape;156;g19581ee971f_0_98: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19581ee971f_0_1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8" name="Google Shape;178;g19581ee971f_0_115: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g19581ee971f_0_19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7" name="Google Shape;237;g19581ee971f_0_190: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g19581ee971f_0_20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2" name="Google Shape;262;g19581ee971f_0_209: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19581ee971f_0_2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7" name="Google Shape;297;g19581ee971f_0_246: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g19581ee971f_0_29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9" name="Google Shape;329;g19581ee971f_0_297: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g19581ee971f_0_3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9" name="Google Shape;389;g19581ee971f_0_353: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g19581ee971f_0_3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4" name="Google Shape;414;g19581ee971f_0_372: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g19581ee971f_0_3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36" name="Google Shape;436;g19581ee971f_0_389: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g19581ee971f_0_40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49" name="Google Shape;449;g19581ee971f_0_409: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g19581ee971f_0_4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74" name="Google Shape;474;g19581ee971f_0_428: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g19581ee971f_0_4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96" name="Google Shape;496;g19581ee971f_0_445: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g19581ee971f_0_4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09" name="Google Shape;509;g19581ee971f_0_455: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Google Shape;533;g19581ee971f_0_4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34" name="Google Shape;534;g19581ee971f_0_470: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Google Shape;555;g19581ee971f_0_48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56" name="Google Shape;556;g19581ee971f_0_483: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7"/>
        <p:cNvGrpSpPr/>
        <p:nvPr/>
      </p:nvGrpSpPr>
      <p:grpSpPr>
        <a:xfrm>
          <a:off x="0" y="0"/>
          <a:ext cx="0" cy="0"/>
          <a:chOff x="0" y="0"/>
          <a:chExt cx="0" cy="0"/>
        </a:xfrm>
      </p:grpSpPr>
      <p:sp>
        <p:nvSpPr>
          <p:cNvPr id="568" name="Google Shape;568;g19581ee971f_0_49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69" name="Google Shape;569;g19581ee971f_0_491: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2"/>
        <p:cNvGrpSpPr/>
        <p:nvPr/>
      </p:nvGrpSpPr>
      <p:grpSpPr>
        <a:xfrm>
          <a:off x="0" y="0"/>
          <a:ext cx="0" cy="0"/>
          <a:chOff x="0" y="0"/>
          <a:chExt cx="0" cy="0"/>
        </a:xfrm>
      </p:grpSpPr>
      <p:sp>
        <p:nvSpPr>
          <p:cNvPr id="593" name="Google Shape;593;g19581ee971f_0_50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94" name="Google Shape;594;g19581ee971f_0_506: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4"/>
        <p:cNvGrpSpPr/>
        <p:nvPr/>
      </p:nvGrpSpPr>
      <p:grpSpPr>
        <a:xfrm>
          <a:off x="0" y="0"/>
          <a:ext cx="0" cy="0"/>
          <a:chOff x="0" y="0"/>
          <a:chExt cx="0" cy="0"/>
        </a:xfrm>
      </p:grpSpPr>
      <p:sp>
        <p:nvSpPr>
          <p:cNvPr id="615" name="Google Shape;615;g19581ee971f_0_5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16" name="Google Shape;616;g19581ee971f_0_519: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7"/>
        <p:cNvGrpSpPr/>
        <p:nvPr/>
      </p:nvGrpSpPr>
      <p:grpSpPr>
        <a:xfrm>
          <a:off x="0" y="0"/>
          <a:ext cx="0" cy="0"/>
          <a:chOff x="0" y="0"/>
          <a:chExt cx="0" cy="0"/>
        </a:xfrm>
      </p:grpSpPr>
      <p:sp>
        <p:nvSpPr>
          <p:cNvPr id="628" name="Google Shape;628;g19581ee971f_0_5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29" name="Google Shape;629;g19581ee971f_0_527: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0"/>
        <p:cNvGrpSpPr/>
        <p:nvPr/>
      </p:nvGrpSpPr>
      <p:grpSpPr>
        <a:xfrm>
          <a:off x="0" y="0"/>
          <a:ext cx="0" cy="0"/>
          <a:chOff x="0" y="0"/>
          <a:chExt cx="0" cy="0"/>
        </a:xfrm>
      </p:grpSpPr>
      <p:sp>
        <p:nvSpPr>
          <p:cNvPr id="641" name="Google Shape;641;g19581ee971f_0_5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42" name="Google Shape;642;g19581ee971f_0_555:notes"/>
          <p:cNvSpPr>
            <a:spLocks noGrp="1" noRot="1" noChangeAspect="1"/>
          </p:cNvSpPr>
          <p:nvPr>
            <p:ph type="sldImg" idx="2"/>
          </p:nvPr>
        </p:nvSpPr>
        <p:spPr>
          <a:xfrm>
            <a:off x="952500" y="685800"/>
            <a:ext cx="4953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
          <p:cNvSpPr txBox="1">
            <a:spLocks noGrp="1"/>
          </p:cNvSpPr>
          <p:nvPr>
            <p:ph type="ctrTitle"/>
          </p:nvPr>
        </p:nvSpPr>
        <p:spPr>
          <a:xfrm>
            <a:off x="742950" y="1122363"/>
            <a:ext cx="84201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2"/>
          <p:cNvSpPr txBox="1">
            <a:spLocks noGrp="1"/>
          </p:cNvSpPr>
          <p:nvPr>
            <p:ph type="subTitle" idx="1"/>
          </p:nvPr>
        </p:nvSpPr>
        <p:spPr>
          <a:xfrm>
            <a:off x="1238250" y="3602038"/>
            <a:ext cx="74295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3"/>
          <p:cNvSpPr txBox="1">
            <a:spLocks noGrp="1"/>
          </p:cNvSpPr>
          <p:nvPr>
            <p:ph type="body" idx="1"/>
          </p:nvPr>
        </p:nvSpPr>
        <p:spPr>
          <a:xfrm>
            <a:off x="681038"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3"/>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3"/>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3"/>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a:off x="675879" y="1709740"/>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4"/>
          <p:cNvSpPr txBox="1">
            <a:spLocks noGrp="1"/>
          </p:cNvSpPr>
          <p:nvPr>
            <p:ph type="body" idx="1"/>
          </p:nvPr>
        </p:nvSpPr>
        <p:spPr>
          <a:xfrm>
            <a:off x="675879" y="4589465"/>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2400"/>
              <a:buNone/>
              <a:defRPr sz="2400">
                <a:solidFill>
                  <a:schemeClr val="dk1"/>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4"/>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4"/>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4"/>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5"/>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5"/>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5"/>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5"/>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6"/>
          <p:cNvSpPr txBox="1">
            <a:spLocks noGrp="1"/>
          </p:cNvSpPr>
          <p:nvPr>
            <p:ph type="title"/>
          </p:nvPr>
        </p:nvSpPr>
        <p:spPr>
          <a:xfrm>
            <a:off x="68232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6"/>
          <p:cNvSpPr txBox="1">
            <a:spLocks noGrp="1"/>
          </p:cNvSpPr>
          <p:nvPr>
            <p:ph type="body" idx="1"/>
          </p:nvPr>
        </p:nvSpPr>
        <p:spPr>
          <a:xfrm>
            <a:off x="682329"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6"/>
          <p:cNvSpPr txBox="1">
            <a:spLocks noGrp="1"/>
          </p:cNvSpPr>
          <p:nvPr>
            <p:ph type="body" idx="2"/>
          </p:nvPr>
        </p:nvSpPr>
        <p:spPr>
          <a:xfrm>
            <a:off x="682329" y="2505075"/>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6"/>
          <p:cNvSpPr txBox="1">
            <a:spLocks noGrp="1"/>
          </p:cNvSpPr>
          <p:nvPr>
            <p:ph type="body" idx="3"/>
          </p:nvPr>
        </p:nvSpPr>
        <p:spPr>
          <a:xfrm>
            <a:off x="5014913"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6"/>
          <p:cNvSpPr txBox="1">
            <a:spLocks noGrp="1"/>
          </p:cNvSpPr>
          <p:nvPr>
            <p:ph type="body" idx="4"/>
          </p:nvPr>
        </p:nvSpPr>
        <p:spPr>
          <a:xfrm>
            <a:off x="5014913" y="2505075"/>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6"/>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6"/>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6"/>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7"/>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7"/>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7"/>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7"/>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8"/>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9"/>
          <p:cNvSpPr txBox="1">
            <a:spLocks noGrp="1"/>
          </p:cNvSpPr>
          <p:nvPr>
            <p:ph type="title"/>
          </p:nvPr>
        </p:nvSpPr>
        <p:spPr>
          <a:xfrm>
            <a:off x="682328" y="457200"/>
            <a:ext cx="3194943"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9"/>
          <p:cNvSpPr txBox="1">
            <a:spLocks noGrp="1"/>
          </p:cNvSpPr>
          <p:nvPr>
            <p:ph type="body" idx="1"/>
          </p:nvPr>
        </p:nvSpPr>
        <p:spPr>
          <a:xfrm>
            <a:off x="4211340" y="987427"/>
            <a:ext cx="5014913"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9"/>
          <p:cNvSpPr txBox="1">
            <a:spLocks noGrp="1"/>
          </p:cNvSpPr>
          <p:nvPr>
            <p:ph type="body" idx="2"/>
          </p:nvPr>
        </p:nvSpPr>
        <p:spPr>
          <a:xfrm>
            <a:off x="682328" y="2057400"/>
            <a:ext cx="3194943"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9"/>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9"/>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9"/>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0"/>
          <p:cNvSpPr txBox="1">
            <a:spLocks noGrp="1"/>
          </p:cNvSpPr>
          <p:nvPr>
            <p:ph type="title"/>
          </p:nvPr>
        </p:nvSpPr>
        <p:spPr>
          <a:xfrm>
            <a:off x="682328" y="457200"/>
            <a:ext cx="3194943"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0"/>
          <p:cNvSpPr>
            <a:spLocks noGrp="1"/>
          </p:cNvSpPr>
          <p:nvPr>
            <p:ph type="pic" idx="2"/>
          </p:nvPr>
        </p:nvSpPr>
        <p:spPr>
          <a:xfrm>
            <a:off x="4211340" y="987427"/>
            <a:ext cx="5014913" cy="4873625"/>
          </a:xfrm>
          <a:prstGeom prst="rect">
            <a:avLst/>
          </a:prstGeom>
          <a:noFill/>
          <a:ln>
            <a:noFill/>
          </a:ln>
        </p:spPr>
      </p:sp>
      <p:sp>
        <p:nvSpPr>
          <p:cNvPr id="64" name="Google Shape;64;p10"/>
          <p:cNvSpPr txBox="1">
            <a:spLocks noGrp="1"/>
          </p:cNvSpPr>
          <p:nvPr>
            <p:ph type="body" idx="1"/>
          </p:nvPr>
        </p:nvSpPr>
        <p:spPr>
          <a:xfrm>
            <a:off x="682328" y="2057400"/>
            <a:ext cx="3194943"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0"/>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0"/>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0"/>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1"/>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1"/>
          <p:cNvSpPr txBox="1">
            <a:spLocks noGrp="1"/>
          </p:cNvSpPr>
          <p:nvPr>
            <p:ph type="body" idx="1"/>
          </p:nvPr>
        </p:nvSpPr>
        <p:spPr>
          <a:xfrm rot="5400000">
            <a:off x="2777332" y="-270668"/>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rot="5400000">
            <a:off x="5251054" y="2203054"/>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2"/>
          <p:cNvSpPr txBox="1">
            <a:spLocks noGrp="1"/>
          </p:cNvSpPr>
          <p:nvPr>
            <p:ph type="body" idx="1"/>
          </p:nvPr>
        </p:nvSpPr>
        <p:spPr>
          <a:xfrm rot="5400000">
            <a:off x="917179" y="128984"/>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2"/>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81038" y="365127"/>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681038" y="1825625"/>
            <a:ext cx="8543925"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681038" y="6356352"/>
            <a:ext cx="222885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3281363" y="6356352"/>
            <a:ext cx="3343275"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6996113" y="6356352"/>
            <a:ext cx="222885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3"/>
          <p:cNvSpPr/>
          <p:nvPr/>
        </p:nvSpPr>
        <p:spPr>
          <a:xfrm rot="9850727">
            <a:off x="6141866" y="1937832"/>
            <a:ext cx="2712896" cy="1480734"/>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85" name="Google Shape;85;p13"/>
          <p:cNvSpPr txBox="1"/>
          <p:nvPr/>
        </p:nvSpPr>
        <p:spPr>
          <a:xfrm>
            <a:off x="84846" y="1052906"/>
            <a:ext cx="2872500" cy="11961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EYFS</a:t>
            </a:r>
            <a:endParaRPr sz="900" b="1" i="0" u="none" strike="noStrike" cap="none">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In EYFS, children should make observations of plants and know some names of plants, trees and flowers. Children may be able to name and describe different plants, trees and flowers.</a:t>
            </a:r>
            <a:endParaRPr sz="900">
              <a:solidFill>
                <a:schemeClr val="dk1"/>
              </a:solidFill>
              <a:latin typeface="Calibri"/>
              <a:ea typeface="Calibri"/>
              <a:cs typeface="Calibri"/>
              <a:sym typeface="Calibri"/>
            </a:endParaRPr>
          </a:p>
        </p:txBody>
      </p:sp>
      <p:sp>
        <p:nvSpPr>
          <p:cNvPr id="86" name="Google Shape;86;p13"/>
          <p:cNvSpPr/>
          <p:nvPr/>
        </p:nvSpPr>
        <p:spPr>
          <a:xfrm>
            <a:off x="3082812" y="592650"/>
            <a:ext cx="2751704" cy="1058306"/>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87" name="Google Shape;87;p13"/>
          <p:cNvSpPr txBox="1"/>
          <p:nvPr/>
        </p:nvSpPr>
        <p:spPr>
          <a:xfrm>
            <a:off x="6018758" y="920453"/>
            <a:ext cx="3166800" cy="1196100"/>
          </a:xfrm>
          <a:prstGeom prst="rect">
            <a:avLst/>
          </a:prstGeom>
          <a:solidFill>
            <a:schemeClr val="lt1"/>
          </a:solidFill>
          <a:ln w="19050" cap="flat" cmpd="sng">
            <a:solidFill>
              <a:schemeClr val="dk1"/>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1</a:t>
            </a:r>
            <a:endParaRPr sz="900" b="1" i="0" u="none" strike="noStrike" cap="none">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should identify and name a variety of common wild and garden plants, including deciduous and evergreen trees. Identify and describe the basic structure of a variety of common flowering plants. Identify and name the roots, trunk, branches and leaves of trees. Children will learn plants’ basic needs for survival.</a:t>
            </a:r>
            <a:endParaRPr sz="900">
              <a:solidFill>
                <a:schemeClr val="dk1"/>
              </a:solidFill>
              <a:latin typeface="Calibri"/>
              <a:ea typeface="Calibri"/>
              <a:cs typeface="Calibri"/>
              <a:sym typeface="Calibri"/>
            </a:endParaRPr>
          </a:p>
        </p:txBody>
      </p:sp>
      <p:sp>
        <p:nvSpPr>
          <p:cNvPr id="88" name="Google Shape;88;p13"/>
          <p:cNvSpPr txBox="1"/>
          <p:nvPr/>
        </p:nvSpPr>
        <p:spPr>
          <a:xfrm>
            <a:off x="2820898" y="2845209"/>
            <a:ext cx="2872500" cy="14601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dirty="0">
                <a:solidFill>
                  <a:schemeClr val="dk1"/>
                </a:solidFill>
                <a:latin typeface="Calibri"/>
                <a:ea typeface="Calibri"/>
                <a:cs typeface="Calibri"/>
                <a:sym typeface="Calibri"/>
              </a:rPr>
              <a:t>Year 2</a:t>
            </a:r>
            <a:endParaRPr sz="900" b="1" i="0" u="none" strike="noStrike" cap="none" dirty="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dirty="0">
                <a:solidFill>
                  <a:schemeClr val="dk1"/>
                </a:solidFill>
                <a:latin typeface="Calibri"/>
                <a:ea typeface="Calibri"/>
                <a:cs typeface="Calibri"/>
                <a:sym typeface="Calibri"/>
              </a:rPr>
              <a:t>Building on their learning in Year 1, pupils will focus on comparing the growth of seeds and bulbs and investigate what happens when plants’ basic needs for survival are not met. They will compare evergreen and deciduous trees in more depth and begin to group plants according to their characteristics. </a:t>
            </a:r>
            <a:endParaRPr sz="900" dirty="0">
              <a:solidFill>
                <a:schemeClr val="dk1"/>
              </a:solidFill>
              <a:latin typeface="Calibri"/>
              <a:ea typeface="Calibri"/>
              <a:cs typeface="Calibri"/>
              <a:sym typeface="Calibri"/>
            </a:endParaRPr>
          </a:p>
        </p:txBody>
      </p:sp>
      <p:sp>
        <p:nvSpPr>
          <p:cNvPr id="89" name="Google Shape;89;p13"/>
          <p:cNvSpPr txBox="1"/>
          <p:nvPr/>
        </p:nvSpPr>
        <p:spPr>
          <a:xfrm>
            <a:off x="2932213" y="109050"/>
            <a:ext cx="5589900" cy="615600"/>
          </a:xfrm>
          <a:prstGeom prst="rect">
            <a:avLst/>
          </a:prstGeom>
          <a:noFill/>
          <a:ln>
            <a:noFill/>
          </a:ln>
        </p:spPr>
        <p:txBody>
          <a:bodyPr spcFirstLastPara="1" wrap="square" lIns="91425" tIns="91425" rIns="91425" bIns="91425" anchor="t" anchorCtr="0">
            <a:spAutoFit/>
          </a:bodyPr>
          <a:lstStyle/>
          <a:p>
            <a:pPr marL="0" marR="1209675" lvl="0" indent="0" algn="ctr" rtl="0">
              <a:spcBef>
                <a:spcPts val="0"/>
              </a:spcBef>
              <a:spcAft>
                <a:spcPts val="0"/>
              </a:spcAft>
              <a:buClr>
                <a:schemeClr val="dk1"/>
              </a:buClr>
              <a:buSzPts val="1400"/>
              <a:buFont typeface="Arial"/>
              <a:buNone/>
            </a:pPr>
            <a:r>
              <a:rPr lang="en-US">
                <a:solidFill>
                  <a:schemeClr val="dk1"/>
                </a:solidFill>
                <a:latin typeface="Calibri"/>
                <a:ea typeface="Calibri"/>
                <a:cs typeface="Calibri"/>
                <a:sym typeface="Calibri"/>
              </a:rPr>
              <a:t>Science</a:t>
            </a:r>
            <a:endParaRPr>
              <a:solidFill>
                <a:schemeClr val="dk1"/>
              </a:solidFill>
              <a:latin typeface="Calibri"/>
              <a:ea typeface="Calibri"/>
              <a:cs typeface="Calibri"/>
              <a:sym typeface="Calibri"/>
            </a:endParaRPr>
          </a:p>
          <a:p>
            <a:pPr marL="0" marR="1209675" lvl="0" indent="0" algn="ctr" rtl="0">
              <a:spcBef>
                <a:spcPts val="0"/>
              </a:spcBef>
              <a:spcAft>
                <a:spcPts val="0"/>
              </a:spcAft>
              <a:buClr>
                <a:schemeClr val="dk1"/>
              </a:buClr>
              <a:buSzPts val="1400"/>
              <a:buFont typeface="Arial"/>
              <a:buNone/>
            </a:pPr>
            <a:r>
              <a:rPr lang="en-US">
                <a:solidFill>
                  <a:srgbClr val="006600"/>
                </a:solidFill>
                <a:latin typeface="Calibri"/>
                <a:ea typeface="Calibri"/>
                <a:cs typeface="Calibri"/>
                <a:sym typeface="Calibri"/>
              </a:rPr>
              <a:t>Curriculum Road Map: Plants</a:t>
            </a:r>
            <a:endParaRPr>
              <a:latin typeface="Calibri"/>
              <a:ea typeface="Calibri"/>
              <a:cs typeface="Calibri"/>
              <a:sym typeface="Calibri"/>
            </a:endParaRPr>
          </a:p>
        </p:txBody>
      </p:sp>
      <p:sp>
        <p:nvSpPr>
          <p:cNvPr id="90" name="Google Shape;90;p13"/>
          <p:cNvSpPr txBox="1"/>
          <p:nvPr/>
        </p:nvSpPr>
        <p:spPr>
          <a:xfrm>
            <a:off x="2999168" y="900756"/>
            <a:ext cx="2559300" cy="492412"/>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dirty="0">
                <a:latin typeface="Calibri"/>
                <a:ea typeface="Calibri"/>
                <a:cs typeface="Calibri"/>
                <a:sym typeface="Calibri"/>
              </a:rPr>
              <a:t>Why do we follow with this unit?</a:t>
            </a:r>
            <a:endParaRPr sz="1000" b="1" dirty="0">
              <a:latin typeface="Calibri"/>
              <a:ea typeface="Calibri"/>
              <a:cs typeface="Calibri"/>
              <a:sym typeface="Calibri"/>
            </a:endParaRPr>
          </a:p>
          <a:p>
            <a:pPr marL="0" lvl="0" indent="0" algn="l" rtl="0">
              <a:spcBef>
                <a:spcPts val="0"/>
              </a:spcBef>
              <a:spcAft>
                <a:spcPts val="0"/>
              </a:spcAft>
              <a:buNone/>
            </a:pPr>
            <a:r>
              <a:rPr lang="en-US" sz="1000" dirty="0">
                <a:solidFill>
                  <a:schemeClr val="lt1"/>
                </a:solidFill>
                <a:latin typeface="Calibri"/>
                <a:ea typeface="Calibri"/>
                <a:cs typeface="Calibri"/>
                <a:sym typeface="Calibri"/>
              </a:rPr>
              <a:t>Children understand the parts of the plants</a:t>
            </a:r>
            <a:endParaRPr sz="1000" dirty="0">
              <a:solidFill>
                <a:schemeClr val="lt1"/>
              </a:solidFill>
              <a:latin typeface="Calibri"/>
              <a:ea typeface="Calibri"/>
              <a:cs typeface="Calibri"/>
              <a:sym typeface="Calibri"/>
            </a:endParaRPr>
          </a:p>
        </p:txBody>
      </p:sp>
      <p:sp>
        <p:nvSpPr>
          <p:cNvPr id="91" name="Google Shape;91;p13"/>
          <p:cNvSpPr txBox="1"/>
          <p:nvPr/>
        </p:nvSpPr>
        <p:spPr>
          <a:xfrm rot="-926139">
            <a:off x="6631418" y="2278357"/>
            <a:ext cx="2329837" cy="64645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92" name="Google Shape;92;p13"/>
          <p:cNvSpPr/>
          <p:nvPr/>
        </p:nvSpPr>
        <p:spPr>
          <a:xfrm rot="939791">
            <a:off x="3755909" y="4004344"/>
            <a:ext cx="2712886" cy="127548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93" name="Google Shape;93;p13"/>
          <p:cNvSpPr txBox="1"/>
          <p:nvPr/>
        </p:nvSpPr>
        <p:spPr>
          <a:xfrm rot="981335">
            <a:off x="3801850" y="4285580"/>
            <a:ext cx="2330276" cy="64653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dirty="0">
                <a:latin typeface="Calibri"/>
                <a:ea typeface="Calibri"/>
                <a:cs typeface="Calibri"/>
                <a:sym typeface="Calibri"/>
              </a:rPr>
              <a:t>Why do we follow with this unit?</a:t>
            </a:r>
            <a:endParaRPr sz="1000" b="1" dirty="0">
              <a:latin typeface="Calibri"/>
              <a:ea typeface="Calibri"/>
              <a:cs typeface="Calibri"/>
              <a:sym typeface="Calibri"/>
            </a:endParaRPr>
          </a:p>
          <a:p>
            <a:pPr marL="0" lvl="0" indent="0" algn="l" rtl="0">
              <a:spcBef>
                <a:spcPts val="0"/>
              </a:spcBef>
              <a:spcAft>
                <a:spcPts val="0"/>
              </a:spcAft>
              <a:buNone/>
            </a:pPr>
            <a:r>
              <a:rPr lang="en-US" sz="1000" dirty="0">
                <a:solidFill>
                  <a:schemeClr val="lt1"/>
                </a:solidFill>
                <a:latin typeface="Calibri"/>
                <a:ea typeface="Calibri"/>
                <a:cs typeface="Calibri"/>
                <a:sym typeface="Calibri"/>
              </a:rPr>
              <a:t>Children build on knowledge of growth by learning about the life cycle of plants.</a:t>
            </a:r>
            <a:endParaRPr sz="1000" dirty="0">
              <a:solidFill>
                <a:schemeClr val="lt1"/>
              </a:solidFill>
              <a:latin typeface="Calibri"/>
              <a:ea typeface="Calibri"/>
              <a:cs typeface="Calibri"/>
              <a:sym typeface="Calibri"/>
            </a:endParaRPr>
          </a:p>
        </p:txBody>
      </p:sp>
      <p:sp>
        <p:nvSpPr>
          <p:cNvPr id="94" name="Google Shape;94;p13"/>
          <p:cNvSpPr/>
          <p:nvPr/>
        </p:nvSpPr>
        <p:spPr>
          <a:xfrm rot="969070">
            <a:off x="3629310" y="4763850"/>
            <a:ext cx="2712882" cy="1103852"/>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95" name="Google Shape;95;p13"/>
          <p:cNvSpPr txBox="1"/>
          <p:nvPr/>
        </p:nvSpPr>
        <p:spPr>
          <a:xfrm rot="934730">
            <a:off x="3617125" y="5086858"/>
            <a:ext cx="2330275" cy="492412"/>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Clr>
                <a:schemeClr val="dk1"/>
              </a:buClr>
              <a:buSzPts val="1100"/>
              <a:buFont typeface="Arial"/>
              <a:buNone/>
            </a:pPr>
            <a:r>
              <a:rPr lang="en-US" sz="1000" b="1" dirty="0">
                <a:solidFill>
                  <a:schemeClr val="dk1"/>
                </a:solidFill>
                <a:latin typeface="Calibri"/>
                <a:ea typeface="Calibri"/>
                <a:cs typeface="Calibri"/>
                <a:sym typeface="Calibri"/>
              </a:rPr>
              <a:t>What skills we will continue to build on?</a:t>
            </a:r>
            <a:endParaRPr sz="1000" b="1" dirty="0">
              <a:solidFill>
                <a:schemeClr val="dk1"/>
              </a:solidFill>
              <a:latin typeface="Calibri"/>
              <a:ea typeface="Calibri"/>
              <a:cs typeface="Calibri"/>
              <a:sym typeface="Calibri"/>
            </a:endParaRPr>
          </a:p>
          <a:p>
            <a:pPr marL="0" lvl="0" indent="0" algn="l" rtl="0">
              <a:spcBef>
                <a:spcPts val="0"/>
              </a:spcBef>
              <a:spcAft>
                <a:spcPts val="0"/>
              </a:spcAft>
              <a:buNone/>
            </a:pPr>
            <a:r>
              <a:rPr lang="en-US" sz="1000" dirty="0">
                <a:solidFill>
                  <a:schemeClr val="lt1"/>
                </a:solidFill>
                <a:latin typeface="Calibri"/>
                <a:ea typeface="Calibri"/>
                <a:cs typeface="Calibri"/>
                <a:sym typeface="Calibri"/>
              </a:rPr>
              <a:t>See working scientifically progression</a:t>
            </a:r>
            <a:endParaRPr sz="1000" b="1" dirty="0">
              <a:solidFill>
                <a:schemeClr val="dk1"/>
              </a:solidFill>
              <a:latin typeface="Calibri"/>
              <a:ea typeface="Calibri"/>
              <a:cs typeface="Calibri"/>
              <a:sym typeface="Calibri"/>
            </a:endParaRPr>
          </a:p>
        </p:txBody>
      </p:sp>
      <p:sp>
        <p:nvSpPr>
          <p:cNvPr id="96" name="Google Shape;96;p13"/>
          <p:cNvSpPr/>
          <p:nvPr/>
        </p:nvSpPr>
        <p:spPr>
          <a:xfrm rot="9850727">
            <a:off x="6424021" y="2984868"/>
            <a:ext cx="2712896" cy="1180782"/>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97" name="Google Shape;97;p13"/>
          <p:cNvSpPr/>
          <p:nvPr/>
        </p:nvSpPr>
        <p:spPr>
          <a:xfrm>
            <a:off x="3112200" y="1706131"/>
            <a:ext cx="2751704" cy="1058306"/>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98" name="Google Shape;98;p13"/>
          <p:cNvSpPr txBox="1"/>
          <p:nvPr/>
        </p:nvSpPr>
        <p:spPr>
          <a:xfrm>
            <a:off x="3122808" y="1979965"/>
            <a:ext cx="2559300" cy="492412"/>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dirty="0">
                <a:latin typeface="Calibri"/>
                <a:ea typeface="Calibri"/>
                <a:cs typeface="Calibri"/>
                <a:sym typeface="Calibri"/>
              </a:rPr>
              <a:t>What skills we will continue to build on?</a:t>
            </a:r>
            <a:endParaRPr sz="1000" b="1" dirty="0">
              <a:latin typeface="Calibri"/>
              <a:ea typeface="Calibri"/>
              <a:cs typeface="Calibri"/>
              <a:sym typeface="Calibri"/>
            </a:endParaRPr>
          </a:p>
          <a:p>
            <a:pPr marL="0" lvl="0" indent="0" algn="l" rtl="0">
              <a:spcBef>
                <a:spcPts val="0"/>
              </a:spcBef>
              <a:spcAft>
                <a:spcPts val="0"/>
              </a:spcAft>
              <a:buNone/>
            </a:pPr>
            <a:r>
              <a:rPr lang="en-US" sz="1000" dirty="0">
                <a:solidFill>
                  <a:schemeClr val="lt1"/>
                </a:solidFill>
                <a:latin typeface="Calibri"/>
                <a:ea typeface="Calibri"/>
                <a:cs typeface="Calibri"/>
                <a:sym typeface="Calibri"/>
              </a:rPr>
              <a:t>See working scientifically progression</a:t>
            </a:r>
            <a:endParaRPr sz="1000" dirty="0">
              <a:solidFill>
                <a:schemeClr val="lt1"/>
              </a:solidFill>
              <a:latin typeface="Calibri"/>
              <a:ea typeface="Calibri"/>
              <a:cs typeface="Calibri"/>
              <a:sym typeface="Calibri"/>
            </a:endParaRPr>
          </a:p>
        </p:txBody>
      </p:sp>
      <p:sp>
        <p:nvSpPr>
          <p:cNvPr id="99" name="Google Shape;99;p13"/>
          <p:cNvSpPr txBox="1"/>
          <p:nvPr/>
        </p:nvSpPr>
        <p:spPr>
          <a:xfrm rot="-963200">
            <a:off x="6774003" y="3307581"/>
            <a:ext cx="2559197" cy="492412"/>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dirty="0">
                <a:latin typeface="Calibri"/>
                <a:ea typeface="Calibri"/>
                <a:cs typeface="Calibri"/>
                <a:sym typeface="Calibri"/>
              </a:rPr>
              <a:t>What skills we will continue to build on?</a:t>
            </a:r>
            <a:endParaRPr sz="1000" b="1" dirty="0">
              <a:latin typeface="Calibri"/>
              <a:ea typeface="Calibri"/>
              <a:cs typeface="Calibri"/>
              <a:sym typeface="Calibri"/>
            </a:endParaRPr>
          </a:p>
          <a:p>
            <a:pPr marL="0" lvl="0" indent="0" algn="l" rtl="0">
              <a:spcBef>
                <a:spcPts val="0"/>
              </a:spcBef>
              <a:spcAft>
                <a:spcPts val="0"/>
              </a:spcAft>
              <a:buNone/>
            </a:pPr>
            <a:r>
              <a:rPr lang="en-US" sz="1000" dirty="0">
                <a:solidFill>
                  <a:schemeClr val="lt1"/>
                </a:solidFill>
                <a:latin typeface="Calibri"/>
                <a:ea typeface="Calibri"/>
                <a:cs typeface="Calibri"/>
                <a:sym typeface="Calibri"/>
              </a:rPr>
              <a:t>See working scientifically progression</a:t>
            </a:r>
            <a:endParaRPr sz="1000" dirty="0">
              <a:solidFill>
                <a:schemeClr val="lt1"/>
              </a:solidFill>
              <a:latin typeface="Calibri"/>
              <a:ea typeface="Calibri"/>
              <a:cs typeface="Calibri"/>
              <a:sym typeface="Calibri"/>
            </a:endParaRPr>
          </a:p>
        </p:txBody>
      </p:sp>
      <p:sp>
        <p:nvSpPr>
          <p:cNvPr id="2" name="Google Shape;104;p14">
            <a:extLst>
              <a:ext uri="{FF2B5EF4-FFF2-40B4-BE49-F238E27FC236}">
                <a16:creationId xmlns:a16="http://schemas.microsoft.com/office/drawing/2014/main" id="{F77D437E-7580-3625-3973-C9F45E157F16}"/>
              </a:ext>
            </a:extLst>
          </p:cNvPr>
          <p:cNvSpPr txBox="1"/>
          <p:nvPr/>
        </p:nvSpPr>
        <p:spPr>
          <a:xfrm>
            <a:off x="6461700" y="5165620"/>
            <a:ext cx="3444300" cy="16356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dirty="0">
                <a:solidFill>
                  <a:schemeClr val="dk1"/>
                </a:solidFill>
                <a:latin typeface="Calibri"/>
                <a:ea typeface="Calibri"/>
                <a:cs typeface="Calibri"/>
                <a:sym typeface="Calibri"/>
              </a:rPr>
              <a:t>Year 3</a:t>
            </a:r>
            <a:endParaRPr sz="1400" b="0" i="0" u="none" strike="noStrike" cap="none" dirty="0">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dirty="0">
                <a:solidFill>
                  <a:schemeClr val="dk1"/>
                </a:solidFill>
                <a:latin typeface="Calibri"/>
                <a:ea typeface="Calibri"/>
                <a:cs typeface="Calibri"/>
                <a:sym typeface="Calibri"/>
              </a:rPr>
              <a:t>By the end of Year 3, children should identify and describe the functions of different parts of the flowering plant: roots, stem/trunk/leaves and flowers. They should explore the part flowers play in a flowering plants life cycle, including pollination, seed formation and seed dispersal. Explain the requirements of plants for life and growth (air, light, water, nutrients from soil, room to grow) and how they vary between plants. Know the way in which water is transported between plants.</a:t>
            </a:r>
            <a:endParaRPr sz="900" dirty="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16"/>
          <p:cNvSpPr/>
          <p:nvPr/>
        </p:nvSpPr>
        <p:spPr>
          <a:xfrm rot="9850727">
            <a:off x="6207722" y="2575409"/>
            <a:ext cx="2712896" cy="1565514"/>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34" name="Google Shape;134;p16"/>
          <p:cNvSpPr/>
          <p:nvPr/>
        </p:nvSpPr>
        <p:spPr>
          <a:xfrm>
            <a:off x="3505200" y="789725"/>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35" name="Google Shape;135;p16"/>
          <p:cNvSpPr txBox="1"/>
          <p:nvPr/>
        </p:nvSpPr>
        <p:spPr>
          <a:xfrm>
            <a:off x="3535713" y="1193975"/>
            <a:ext cx="2559300" cy="8004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learn the names of a range of animals and begin to understand how they are grouped, and basic needs of animals.</a:t>
            </a:r>
            <a:endParaRPr sz="1000">
              <a:solidFill>
                <a:schemeClr val="lt1"/>
              </a:solidFill>
              <a:latin typeface="Calibri"/>
              <a:ea typeface="Calibri"/>
              <a:cs typeface="Calibri"/>
              <a:sym typeface="Calibri"/>
            </a:endParaRPr>
          </a:p>
        </p:txBody>
      </p:sp>
      <p:sp>
        <p:nvSpPr>
          <p:cNvPr id="136" name="Google Shape;136;p16"/>
          <p:cNvSpPr txBox="1"/>
          <p:nvPr/>
        </p:nvSpPr>
        <p:spPr>
          <a:xfrm rot="-926139">
            <a:off x="6598035" y="2912631"/>
            <a:ext cx="2329837" cy="64645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apply knowledge of concepts introduced in Y1</a:t>
            </a:r>
            <a:endParaRPr sz="1000">
              <a:solidFill>
                <a:schemeClr val="lt1"/>
              </a:solidFill>
              <a:latin typeface="Calibri"/>
              <a:ea typeface="Calibri"/>
              <a:cs typeface="Calibri"/>
              <a:sym typeface="Calibri"/>
            </a:endParaRPr>
          </a:p>
        </p:txBody>
      </p:sp>
      <p:sp>
        <p:nvSpPr>
          <p:cNvPr id="137" name="Google Shape;137;p16"/>
          <p:cNvSpPr/>
          <p:nvPr/>
        </p:nvSpPr>
        <p:spPr>
          <a:xfrm rot="9713380">
            <a:off x="275657" y="4358285"/>
            <a:ext cx="2712886" cy="156551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38" name="Google Shape;138;p16"/>
          <p:cNvSpPr txBox="1"/>
          <p:nvPr/>
        </p:nvSpPr>
        <p:spPr>
          <a:xfrm rot="-1001955">
            <a:off x="629867" y="4759343"/>
            <a:ext cx="2330276" cy="800379"/>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build on knowledge of animals with food chains and food groups with nutrition and the digestive system.</a:t>
            </a:r>
            <a:endParaRPr sz="1000">
              <a:solidFill>
                <a:schemeClr val="lt1"/>
              </a:solidFill>
              <a:latin typeface="Calibri"/>
              <a:ea typeface="Calibri"/>
              <a:cs typeface="Calibri"/>
              <a:sym typeface="Calibri"/>
            </a:endParaRPr>
          </a:p>
        </p:txBody>
      </p:sp>
      <p:sp>
        <p:nvSpPr>
          <p:cNvPr id="139" name="Google Shape;139;p16"/>
          <p:cNvSpPr/>
          <p:nvPr/>
        </p:nvSpPr>
        <p:spPr>
          <a:xfrm rot="9694604">
            <a:off x="1908121" y="5036322"/>
            <a:ext cx="2712882"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40" name="Google Shape;140;p16"/>
          <p:cNvSpPr txBox="1"/>
          <p:nvPr/>
        </p:nvSpPr>
        <p:spPr>
          <a:xfrm rot="-1090562">
            <a:off x="2281358" y="5419665"/>
            <a:ext cx="2330275" cy="64643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build on knowledge of growth by learning about the life cycle of plants.</a:t>
            </a:r>
            <a:endParaRPr sz="1000">
              <a:solidFill>
                <a:schemeClr val="lt1"/>
              </a:solidFill>
              <a:latin typeface="Calibri"/>
              <a:ea typeface="Calibri"/>
              <a:cs typeface="Calibri"/>
              <a:sym typeface="Calibri"/>
            </a:endParaRPr>
          </a:p>
        </p:txBody>
      </p:sp>
      <p:sp>
        <p:nvSpPr>
          <p:cNvPr id="141" name="Google Shape;141;p16"/>
          <p:cNvSpPr txBox="1"/>
          <p:nvPr/>
        </p:nvSpPr>
        <p:spPr>
          <a:xfrm rot="-926139">
            <a:off x="7243885" y="3973231"/>
            <a:ext cx="2329837" cy="64645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142" name="Google Shape;142;p16"/>
          <p:cNvSpPr/>
          <p:nvPr/>
        </p:nvSpPr>
        <p:spPr>
          <a:xfrm>
            <a:off x="3246175" y="1930438"/>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43" name="Google Shape;143;p16"/>
          <p:cNvSpPr txBox="1"/>
          <p:nvPr/>
        </p:nvSpPr>
        <p:spPr>
          <a:xfrm>
            <a:off x="3276688" y="2334688"/>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understand the parts of the plants</a:t>
            </a:r>
            <a:endParaRPr sz="1000">
              <a:solidFill>
                <a:schemeClr val="lt1"/>
              </a:solidFill>
              <a:latin typeface="Calibri"/>
              <a:ea typeface="Calibri"/>
              <a:cs typeface="Calibri"/>
              <a:sym typeface="Calibri"/>
            </a:endParaRPr>
          </a:p>
        </p:txBody>
      </p:sp>
      <p:sp>
        <p:nvSpPr>
          <p:cNvPr id="144" name="Google Shape;144;p16"/>
          <p:cNvSpPr txBox="1"/>
          <p:nvPr/>
        </p:nvSpPr>
        <p:spPr>
          <a:xfrm>
            <a:off x="2112650" y="76200"/>
            <a:ext cx="5680800" cy="680400"/>
          </a:xfrm>
          <a:prstGeom prst="rect">
            <a:avLst/>
          </a:prstGeom>
          <a:noFill/>
          <a:ln>
            <a:noFill/>
          </a:ln>
        </p:spPr>
        <p:txBody>
          <a:bodyPr spcFirstLastPara="1" wrap="square" lIns="0" tIns="0" rIns="0" bIns="0" anchor="ctr"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lvl="0" indent="444500" algn="ctr" rtl="0">
              <a:lnSpc>
                <a:spcPct val="115000"/>
              </a:lnSpc>
              <a:spcBef>
                <a:spcPts val="0"/>
              </a:spcBef>
              <a:spcAft>
                <a:spcPts val="0"/>
              </a:spcAft>
              <a:buClr>
                <a:schemeClr val="dk1"/>
              </a:buClr>
              <a:buSzPts val="1100"/>
              <a:buFont typeface="Arial"/>
              <a:buNone/>
            </a:pPr>
            <a:r>
              <a:rPr lang="en-US" sz="1600">
                <a:solidFill>
                  <a:srgbClr val="006600"/>
                </a:solidFill>
                <a:latin typeface="Calibri"/>
                <a:ea typeface="Calibri"/>
                <a:cs typeface="Calibri"/>
                <a:sym typeface="Calibri"/>
              </a:rPr>
              <a:t>Curriculum Road Map - Animals and Humans</a:t>
            </a:r>
            <a:endParaRPr>
              <a:solidFill>
                <a:schemeClr val="dk1"/>
              </a:solidFill>
              <a:latin typeface="Calibri"/>
              <a:ea typeface="Calibri"/>
              <a:cs typeface="Calibri"/>
              <a:sym typeface="Calibri"/>
            </a:endParaRPr>
          </a:p>
          <a:p>
            <a:pPr marL="12700" marR="0" lvl="0" indent="44450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a:t>
            </a:r>
            <a:endParaRPr sz="1100" b="0" i="0" u="none" strike="noStrike" cap="none">
              <a:solidFill>
                <a:schemeClr val="dk1"/>
              </a:solidFill>
              <a:latin typeface="Calibri"/>
              <a:ea typeface="Calibri"/>
              <a:cs typeface="Calibri"/>
              <a:sym typeface="Calibri"/>
            </a:endParaRPr>
          </a:p>
        </p:txBody>
      </p:sp>
      <p:sp>
        <p:nvSpPr>
          <p:cNvPr id="145" name="Google Shape;145;p16"/>
          <p:cNvSpPr txBox="1"/>
          <p:nvPr/>
        </p:nvSpPr>
        <p:spPr>
          <a:xfrm>
            <a:off x="80750" y="1231775"/>
            <a:ext cx="3117600" cy="15312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EYFS</a:t>
            </a:r>
            <a:endParaRPr sz="900" b="1" i="0" u="none" strike="noStrike" cap="none">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In EYFS. Children should be able to identify different parts of their body. Have some understanding of healthy food and the need for variety in their diets. Know the effects exercise has on their bodies. Have some understanding of growth and change. Can talk about things they have observed including animals. Children are aware of how and why they keep their teeth and gums heathy. Children are beginning to gain an understanding of the lifecycles of animals.</a:t>
            </a:r>
            <a:endParaRPr sz="900">
              <a:solidFill>
                <a:schemeClr val="dk1"/>
              </a:solidFill>
              <a:latin typeface="Calibri"/>
              <a:ea typeface="Calibri"/>
              <a:cs typeface="Calibri"/>
              <a:sym typeface="Calibri"/>
            </a:endParaRPr>
          </a:p>
        </p:txBody>
      </p:sp>
      <p:sp>
        <p:nvSpPr>
          <p:cNvPr id="146" name="Google Shape;146;p16"/>
          <p:cNvSpPr txBox="1"/>
          <p:nvPr/>
        </p:nvSpPr>
        <p:spPr>
          <a:xfrm>
            <a:off x="6256900" y="1286949"/>
            <a:ext cx="3561900" cy="12339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1</a:t>
            </a:r>
            <a:endParaRPr sz="900" b="1" i="0" u="none" strike="noStrike" cap="none">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Building on EYFS knowledge, children should begin to identify and name a variety of common animals including fish, amphibians, reptiles, birds and mammals, describing their structures. They will identify and name a variety of common animals that are carnivores, herbivores and omnivores. They will also learn the names of body parts, and the basic needs of humans for survival.</a:t>
            </a:r>
            <a:endParaRPr sz="900">
              <a:solidFill>
                <a:schemeClr val="dk1"/>
              </a:solidFill>
              <a:latin typeface="Calibri"/>
              <a:ea typeface="Calibri"/>
              <a:cs typeface="Calibri"/>
              <a:sym typeface="Calibri"/>
            </a:endParaRPr>
          </a:p>
        </p:txBody>
      </p:sp>
      <p:sp>
        <p:nvSpPr>
          <p:cNvPr id="147" name="Google Shape;147;p16"/>
          <p:cNvSpPr txBox="1"/>
          <p:nvPr/>
        </p:nvSpPr>
        <p:spPr>
          <a:xfrm>
            <a:off x="2981800" y="3603812"/>
            <a:ext cx="3378600" cy="14775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2</a:t>
            </a:r>
            <a:endParaRPr sz="900" b="1" i="0" u="none" strike="noStrike" cap="none">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r>
              <a:rPr lang="en-US" sz="900">
                <a:solidFill>
                  <a:schemeClr val="dk1"/>
                </a:solidFill>
                <a:latin typeface="Calibri"/>
                <a:ea typeface="Calibri"/>
                <a:cs typeface="Calibri"/>
                <a:sym typeface="Calibri"/>
              </a:rPr>
              <a:t>In Year 2, the pupils will apply their knowledge of different types of animals by creating a guide to different types of animals and begin to compare them - noticing features that they have in common. They will build on their knowledge of the basic needs of humans by learning about simple food groups and the characteristics of a healthy lifestyle. They will build on their knowledge of body parts by exploring the senses. They will note some of the ways that humans change as they grow.</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148" name="Google Shape;148;p16"/>
          <p:cNvSpPr/>
          <p:nvPr/>
        </p:nvSpPr>
        <p:spPr>
          <a:xfrm rot="9694604">
            <a:off x="1908121" y="5036322"/>
            <a:ext cx="2712882"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49" name="Google Shape;149;p16"/>
          <p:cNvSpPr txBox="1"/>
          <p:nvPr/>
        </p:nvSpPr>
        <p:spPr>
          <a:xfrm rot="-1090562">
            <a:off x="2281358" y="5419665"/>
            <a:ext cx="2330275" cy="64643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b="1">
              <a:solidFill>
                <a:schemeClr val="dk1"/>
              </a:solidFill>
              <a:latin typeface="Calibri"/>
              <a:ea typeface="Calibri"/>
              <a:cs typeface="Calibri"/>
              <a:sym typeface="Calibri"/>
            </a:endParaRPr>
          </a:p>
        </p:txBody>
      </p:sp>
      <p:sp>
        <p:nvSpPr>
          <p:cNvPr id="150" name="Google Shape;150;p16"/>
          <p:cNvSpPr/>
          <p:nvPr/>
        </p:nvSpPr>
        <p:spPr>
          <a:xfrm rot="9850727">
            <a:off x="6788647" y="3715847"/>
            <a:ext cx="2712896" cy="1565514"/>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51" name="Google Shape;151;p16"/>
          <p:cNvSpPr/>
          <p:nvPr/>
        </p:nvSpPr>
        <p:spPr>
          <a:xfrm>
            <a:off x="3246175" y="1930438"/>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52" name="Google Shape;152;p16"/>
          <p:cNvSpPr txBox="1"/>
          <p:nvPr/>
        </p:nvSpPr>
        <p:spPr>
          <a:xfrm>
            <a:off x="3276688" y="2334688"/>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What skills we will continue to build on?</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
        <p:nvSpPr>
          <p:cNvPr id="153" name="Google Shape;153;p16"/>
          <p:cNvSpPr txBox="1"/>
          <p:nvPr/>
        </p:nvSpPr>
        <p:spPr>
          <a:xfrm rot="-963200">
            <a:off x="7160175" y="4099101"/>
            <a:ext cx="2559197" cy="64643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What skills we will continue to build on?</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17"/>
          <p:cNvSpPr/>
          <p:nvPr/>
        </p:nvSpPr>
        <p:spPr>
          <a:xfrm rot="5400000">
            <a:off x="616070" y="-620683"/>
            <a:ext cx="1635765" cy="1054912"/>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59" name="Google Shape;159;p17"/>
          <p:cNvSpPr/>
          <p:nvPr/>
        </p:nvSpPr>
        <p:spPr>
          <a:xfrm rot="511843">
            <a:off x="3915374" y="831119"/>
            <a:ext cx="2712898"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60" name="Google Shape;160;p17"/>
          <p:cNvSpPr txBox="1"/>
          <p:nvPr/>
        </p:nvSpPr>
        <p:spPr>
          <a:xfrm rot="527058">
            <a:off x="4026007" y="1290715"/>
            <a:ext cx="2329828" cy="64632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investigate concepts introduced in Y3.</a:t>
            </a:r>
            <a:endParaRPr sz="1000">
              <a:solidFill>
                <a:schemeClr val="lt1"/>
              </a:solidFill>
              <a:latin typeface="Calibri"/>
              <a:ea typeface="Calibri"/>
              <a:cs typeface="Calibri"/>
              <a:sym typeface="Calibri"/>
            </a:endParaRPr>
          </a:p>
        </p:txBody>
      </p:sp>
      <p:sp>
        <p:nvSpPr>
          <p:cNvPr id="161" name="Google Shape;161;p17"/>
          <p:cNvSpPr/>
          <p:nvPr/>
        </p:nvSpPr>
        <p:spPr>
          <a:xfrm rot="9683628">
            <a:off x="4835401" y="3434351"/>
            <a:ext cx="2712885" cy="156551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62" name="Google Shape;162;p17"/>
          <p:cNvSpPr txBox="1"/>
          <p:nvPr/>
        </p:nvSpPr>
        <p:spPr>
          <a:xfrm rot="-1085943">
            <a:off x="5236689" y="3813808"/>
            <a:ext cx="2330196" cy="800319"/>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learn about circulatory system building on knowledge of digestive system.</a:t>
            </a:r>
            <a:endParaRPr sz="1000">
              <a:solidFill>
                <a:schemeClr val="lt1"/>
              </a:solidFill>
              <a:latin typeface="Calibri"/>
              <a:ea typeface="Calibri"/>
              <a:cs typeface="Calibri"/>
              <a:sym typeface="Calibri"/>
            </a:endParaRPr>
          </a:p>
        </p:txBody>
      </p:sp>
      <p:sp>
        <p:nvSpPr>
          <p:cNvPr id="163" name="Google Shape;163;p17"/>
          <p:cNvSpPr/>
          <p:nvPr/>
        </p:nvSpPr>
        <p:spPr>
          <a:xfrm rot="5400000">
            <a:off x="1558714" y="5824061"/>
            <a:ext cx="1012972" cy="1054900"/>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64" name="Google Shape;164;p17"/>
          <p:cNvSpPr/>
          <p:nvPr/>
        </p:nvSpPr>
        <p:spPr>
          <a:xfrm rot="532761">
            <a:off x="3669822" y="20478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65" name="Google Shape;165;p17"/>
          <p:cNvSpPr txBox="1"/>
          <p:nvPr/>
        </p:nvSpPr>
        <p:spPr>
          <a:xfrm rot="550418">
            <a:off x="3679186" y="24611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166" name="Google Shape;166;p17"/>
          <p:cNvSpPr/>
          <p:nvPr/>
        </p:nvSpPr>
        <p:spPr>
          <a:xfrm rot="9552617">
            <a:off x="5836868" y="4419457"/>
            <a:ext cx="2712891"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67" name="Google Shape;167;p17"/>
          <p:cNvSpPr txBox="1"/>
          <p:nvPr/>
        </p:nvSpPr>
        <p:spPr>
          <a:xfrm rot="-1289100">
            <a:off x="6154265" y="4794261"/>
            <a:ext cx="2330326" cy="64650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build on knowledge of growth by learning about the life cycle of plants.</a:t>
            </a:r>
            <a:endParaRPr sz="1000">
              <a:solidFill>
                <a:schemeClr val="lt1"/>
              </a:solidFill>
              <a:latin typeface="Calibri"/>
              <a:ea typeface="Calibri"/>
              <a:cs typeface="Calibri"/>
              <a:sym typeface="Calibri"/>
            </a:endParaRPr>
          </a:p>
        </p:txBody>
      </p:sp>
      <p:sp>
        <p:nvSpPr>
          <p:cNvPr id="168" name="Google Shape;168;p17"/>
          <p:cNvSpPr txBox="1"/>
          <p:nvPr/>
        </p:nvSpPr>
        <p:spPr>
          <a:xfrm>
            <a:off x="2112650" y="0"/>
            <a:ext cx="5680800" cy="680400"/>
          </a:xfrm>
          <a:prstGeom prst="rect">
            <a:avLst/>
          </a:prstGeom>
          <a:noFill/>
          <a:ln>
            <a:noFill/>
          </a:ln>
        </p:spPr>
        <p:txBody>
          <a:bodyPr spcFirstLastPara="1" wrap="square" lIns="0" tIns="0" rIns="0" bIns="0" anchor="ctr"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lvl="0" indent="444500" algn="ctr" rtl="0">
              <a:lnSpc>
                <a:spcPct val="115000"/>
              </a:lnSpc>
              <a:spcBef>
                <a:spcPts val="0"/>
              </a:spcBef>
              <a:spcAft>
                <a:spcPts val="0"/>
              </a:spcAft>
              <a:buClr>
                <a:schemeClr val="dk1"/>
              </a:buClr>
              <a:buSzPts val="1100"/>
              <a:buFont typeface="Arial"/>
              <a:buNone/>
            </a:pPr>
            <a:r>
              <a:rPr lang="en-US" sz="1600">
                <a:solidFill>
                  <a:srgbClr val="006600"/>
                </a:solidFill>
                <a:latin typeface="Calibri"/>
                <a:ea typeface="Calibri"/>
                <a:cs typeface="Calibri"/>
                <a:sym typeface="Calibri"/>
              </a:rPr>
              <a:t>Curriculum Road Map - Animals and Humans</a:t>
            </a:r>
            <a:endParaRPr>
              <a:solidFill>
                <a:schemeClr val="dk1"/>
              </a:solidFill>
              <a:latin typeface="Calibri"/>
              <a:ea typeface="Calibri"/>
              <a:cs typeface="Calibri"/>
              <a:sym typeface="Calibri"/>
            </a:endParaRPr>
          </a:p>
          <a:p>
            <a:pPr marL="12700" marR="0" lvl="0" indent="44450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a:t>
            </a:r>
            <a:endParaRPr sz="1100" b="0" i="0" u="none" strike="noStrike" cap="none">
              <a:solidFill>
                <a:schemeClr val="dk1"/>
              </a:solidFill>
              <a:latin typeface="Calibri"/>
              <a:ea typeface="Calibri"/>
              <a:cs typeface="Calibri"/>
              <a:sym typeface="Calibri"/>
            </a:endParaRPr>
          </a:p>
        </p:txBody>
      </p:sp>
      <p:sp>
        <p:nvSpPr>
          <p:cNvPr id="169" name="Google Shape;169;p17"/>
          <p:cNvSpPr txBox="1"/>
          <p:nvPr/>
        </p:nvSpPr>
        <p:spPr>
          <a:xfrm>
            <a:off x="43950" y="1038475"/>
            <a:ext cx="3523200" cy="20040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3</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In Year 3, children will learn about the 7 nutrients that humans need to get from their food, and how these benefit the body. They will build on their knowledge of food groups by relating them to the nutrients and describe a healthy fraction of types of food to eat to have a balanced diet. They will learn for the first time about the digestive system and how it breaks down food to extract the nutrients. They will also learn some basic information about the skeletal and muscular systems - naming important bones and muscles and learning about how they work together to protect our organs, provide support and enable us to move. The children will also begin learning about simple food chains.</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1100"/>
              <a:buFont typeface="Arial"/>
              <a:buNone/>
            </a:pPr>
            <a:endParaRPr sz="1100" b="0" i="0" u="none" strike="noStrike" cap="none">
              <a:solidFill>
                <a:schemeClr val="dk1"/>
              </a:solidFill>
              <a:latin typeface="Calibri"/>
              <a:ea typeface="Calibri"/>
              <a:cs typeface="Calibri"/>
              <a:sym typeface="Calibri"/>
            </a:endParaRPr>
          </a:p>
        </p:txBody>
      </p:sp>
      <p:sp>
        <p:nvSpPr>
          <p:cNvPr id="170" name="Google Shape;170;p17"/>
          <p:cNvSpPr txBox="1"/>
          <p:nvPr/>
        </p:nvSpPr>
        <p:spPr>
          <a:xfrm>
            <a:off x="6662600" y="1235500"/>
            <a:ext cx="3091800" cy="20040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4</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will look at digestive system in more depth, relating this to the way that humans get their nutrition and comparing this to plants. They will explore the effects of not getting enough nutrition on the human body. They will learn more about muscle movement in humans, understanding how muscles work in groups and how they expand and contract, relating this to what they have learned about the importance of exercise. They will also explore different types of teeth and their functions, relating and comparing this to knowledge of other animals (eg. carnivores).</a:t>
            </a:r>
            <a:endParaRPr sz="1100" b="0" i="0" u="none" strike="noStrike" cap="none">
              <a:solidFill>
                <a:schemeClr val="dk1"/>
              </a:solidFill>
              <a:latin typeface="Calibri"/>
              <a:ea typeface="Calibri"/>
              <a:cs typeface="Calibri"/>
              <a:sym typeface="Calibri"/>
            </a:endParaRPr>
          </a:p>
        </p:txBody>
      </p:sp>
      <p:sp>
        <p:nvSpPr>
          <p:cNvPr id="171" name="Google Shape;171;p17"/>
          <p:cNvSpPr txBox="1"/>
          <p:nvPr/>
        </p:nvSpPr>
        <p:spPr>
          <a:xfrm>
            <a:off x="466350" y="3988974"/>
            <a:ext cx="3709200" cy="18204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5</a:t>
            </a:r>
            <a:endParaRPr sz="1400" b="0" i="0" u="none" strike="noStrike" cap="none">
              <a:solidFill>
                <a:srgbClr val="000000"/>
              </a:solidFill>
              <a:latin typeface="Arial"/>
              <a:ea typeface="Arial"/>
              <a:cs typeface="Arial"/>
              <a:sym typeface="Arial"/>
            </a:endParaRPr>
          </a:p>
          <a:p>
            <a:pPr marL="95250" marR="95250" lvl="0" indent="0" algn="ctr" rtl="0">
              <a:lnSpc>
                <a:spcPct val="100000"/>
              </a:lnSpc>
              <a:spcBef>
                <a:spcPts val="355"/>
              </a:spcBef>
              <a:spcAft>
                <a:spcPts val="0"/>
              </a:spcAft>
              <a:buClr>
                <a:srgbClr val="000000"/>
              </a:buClr>
              <a:buSzPts val="900"/>
              <a:buFont typeface="Arial"/>
              <a:buNone/>
            </a:pPr>
            <a:r>
              <a:rPr lang="en-US" sz="900">
                <a:solidFill>
                  <a:schemeClr val="dk1"/>
                </a:solidFill>
                <a:latin typeface="Calibri"/>
                <a:ea typeface="Calibri"/>
                <a:cs typeface="Calibri"/>
                <a:sym typeface="Calibri"/>
              </a:rPr>
              <a:t>In Year 5, pupils are introduced to the function and parts of the circulatory system. They will learn the functions of the system as a whole for transporting nutrients and other things around the body through the blood stream, and the functions of the heart, veins, arteries and capillaries within it. They will also continue to explore the idea of a healthy lifestyle, looking at how poor diet, lack of exercise and drug use (eg. smoking) can affect the body. They will describe the main changes as humans age, including those at puberty.</a:t>
            </a:r>
            <a:endParaRPr sz="1400" b="0" i="0" u="none" strike="noStrike" cap="none">
              <a:solidFill>
                <a:srgbClr val="000000"/>
              </a:solidFill>
              <a:latin typeface="Arial"/>
              <a:ea typeface="Arial"/>
              <a:cs typeface="Arial"/>
              <a:sym typeface="Arial"/>
            </a:endParaRPr>
          </a:p>
        </p:txBody>
      </p:sp>
      <p:sp>
        <p:nvSpPr>
          <p:cNvPr id="172" name="Google Shape;172;p17"/>
          <p:cNvSpPr/>
          <p:nvPr/>
        </p:nvSpPr>
        <p:spPr>
          <a:xfrm rot="532761">
            <a:off x="3669822" y="20478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73" name="Google Shape;173;p17"/>
          <p:cNvSpPr txBox="1"/>
          <p:nvPr/>
        </p:nvSpPr>
        <p:spPr>
          <a:xfrm rot="550418">
            <a:off x="3679186" y="24611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b="1">
              <a:latin typeface="Calibri"/>
              <a:ea typeface="Calibri"/>
              <a:cs typeface="Calibri"/>
              <a:sym typeface="Calibri"/>
            </a:endParaRPr>
          </a:p>
        </p:txBody>
      </p:sp>
      <p:sp>
        <p:nvSpPr>
          <p:cNvPr id="174" name="Google Shape;174;p17"/>
          <p:cNvSpPr/>
          <p:nvPr/>
        </p:nvSpPr>
        <p:spPr>
          <a:xfrm rot="9552617">
            <a:off x="5836868" y="4419457"/>
            <a:ext cx="2712891"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75" name="Google Shape;175;p17"/>
          <p:cNvSpPr txBox="1"/>
          <p:nvPr/>
        </p:nvSpPr>
        <p:spPr>
          <a:xfrm rot="-1289100">
            <a:off x="6154415" y="4794196"/>
            <a:ext cx="2330326" cy="64633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8"/>
          <p:cNvSpPr/>
          <p:nvPr/>
        </p:nvSpPr>
        <p:spPr>
          <a:xfrm rot="5400000">
            <a:off x="1136162" y="-465166"/>
            <a:ext cx="1434661" cy="1054912"/>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1" name="Google Shape;181;p18"/>
          <p:cNvSpPr/>
          <p:nvPr/>
        </p:nvSpPr>
        <p:spPr>
          <a:xfrm rot="511843">
            <a:off x="1330524" y="1038719"/>
            <a:ext cx="2712898"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2" name="Google Shape;182;p18"/>
          <p:cNvSpPr txBox="1"/>
          <p:nvPr/>
        </p:nvSpPr>
        <p:spPr>
          <a:xfrm rot="527058">
            <a:off x="1429307" y="1421197"/>
            <a:ext cx="2329828" cy="800262"/>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learn about functions of the heart and health problems related to diet and exercise.</a:t>
            </a:r>
            <a:endParaRPr sz="1000">
              <a:solidFill>
                <a:schemeClr val="lt1"/>
              </a:solidFill>
              <a:latin typeface="Calibri"/>
              <a:ea typeface="Calibri"/>
              <a:cs typeface="Calibri"/>
              <a:sym typeface="Calibri"/>
            </a:endParaRPr>
          </a:p>
        </p:txBody>
      </p:sp>
      <p:sp>
        <p:nvSpPr>
          <p:cNvPr id="183" name="Google Shape;183;p18"/>
          <p:cNvSpPr/>
          <p:nvPr/>
        </p:nvSpPr>
        <p:spPr>
          <a:xfrm rot="532761">
            <a:off x="1084972" y="22554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4" name="Google Shape;184;p18"/>
          <p:cNvSpPr txBox="1"/>
          <p:nvPr/>
        </p:nvSpPr>
        <p:spPr>
          <a:xfrm rot="550418">
            <a:off x="1094336" y="26687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185" name="Google Shape;185;p18"/>
          <p:cNvSpPr txBox="1"/>
          <p:nvPr/>
        </p:nvSpPr>
        <p:spPr>
          <a:xfrm>
            <a:off x="2112650" y="152400"/>
            <a:ext cx="5680800" cy="680400"/>
          </a:xfrm>
          <a:prstGeom prst="rect">
            <a:avLst/>
          </a:prstGeom>
          <a:noFill/>
          <a:ln>
            <a:noFill/>
          </a:ln>
        </p:spPr>
        <p:txBody>
          <a:bodyPr spcFirstLastPara="1" wrap="square" lIns="0" tIns="0" rIns="0" bIns="0" anchor="ctr"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lvl="0" indent="444500" algn="ctr" rtl="0">
              <a:lnSpc>
                <a:spcPct val="115000"/>
              </a:lnSpc>
              <a:spcBef>
                <a:spcPts val="0"/>
              </a:spcBef>
              <a:spcAft>
                <a:spcPts val="0"/>
              </a:spcAft>
              <a:buClr>
                <a:schemeClr val="dk1"/>
              </a:buClr>
              <a:buSzPts val="1100"/>
              <a:buFont typeface="Arial"/>
              <a:buNone/>
            </a:pPr>
            <a:r>
              <a:rPr lang="en-US" sz="1600">
                <a:solidFill>
                  <a:srgbClr val="006600"/>
                </a:solidFill>
                <a:latin typeface="Calibri"/>
                <a:ea typeface="Calibri"/>
                <a:cs typeface="Calibri"/>
                <a:sym typeface="Calibri"/>
              </a:rPr>
              <a:t>Curriculum Road Map - Animals and Humans</a:t>
            </a:r>
            <a:endParaRPr>
              <a:solidFill>
                <a:schemeClr val="dk1"/>
              </a:solidFill>
              <a:latin typeface="Calibri"/>
              <a:ea typeface="Calibri"/>
              <a:cs typeface="Calibri"/>
              <a:sym typeface="Calibri"/>
            </a:endParaRPr>
          </a:p>
          <a:p>
            <a:pPr marL="12700" marR="0" lvl="0" indent="444500" algn="l" rtl="0">
              <a:lnSpc>
                <a:spcPct val="100000"/>
              </a:lnSpc>
              <a:spcBef>
                <a:spcPts val="0"/>
              </a:spcBef>
              <a:spcAft>
                <a:spcPts val="0"/>
              </a:spcAft>
              <a:buClr>
                <a:srgbClr val="000000"/>
              </a:buClr>
              <a:buSzPts val="1600"/>
              <a:buFont typeface="Arial"/>
              <a:buNone/>
            </a:pPr>
            <a:r>
              <a:rPr lang="en-US" sz="1600" b="0" i="0" u="none" strike="noStrike" cap="none">
                <a:solidFill>
                  <a:schemeClr val="dk1"/>
                </a:solidFill>
                <a:latin typeface="Calibri"/>
                <a:ea typeface="Calibri"/>
                <a:cs typeface="Calibri"/>
                <a:sym typeface="Calibri"/>
              </a:rPr>
              <a:t> </a:t>
            </a:r>
            <a:endParaRPr sz="1100" b="0" i="0" u="none" strike="noStrike" cap="none">
              <a:solidFill>
                <a:schemeClr val="dk1"/>
              </a:solidFill>
              <a:latin typeface="Calibri"/>
              <a:ea typeface="Calibri"/>
              <a:cs typeface="Calibri"/>
              <a:sym typeface="Calibri"/>
            </a:endParaRPr>
          </a:p>
        </p:txBody>
      </p:sp>
      <p:sp>
        <p:nvSpPr>
          <p:cNvPr id="186" name="Google Shape;186;p18"/>
          <p:cNvSpPr txBox="1"/>
          <p:nvPr/>
        </p:nvSpPr>
        <p:spPr>
          <a:xfrm>
            <a:off x="4295125" y="1467051"/>
            <a:ext cx="4489800" cy="22278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6</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The children will investigate changes to the human body as humans age by graphing changes as humans grow and comparing the physical appearances of humans at different life stages. They will look in greater detail at the circulatory system, including the functions of the parts of the heart and the way that water is transported around the body. They continue to look at healthy lifestyles by exploring blood pressure, how cardiovascular exercise affects the body and the effects of too much sugar in the diet.</a:t>
            </a:r>
            <a:endParaRPr sz="900">
              <a:solidFill>
                <a:schemeClr val="dk1"/>
              </a:solidFill>
              <a:latin typeface="Calibri"/>
              <a:ea typeface="Calibri"/>
              <a:cs typeface="Calibri"/>
              <a:sym typeface="Calibri"/>
            </a:endParaRPr>
          </a:p>
          <a:p>
            <a:pPr marL="0" marR="95250" lvl="0" indent="0" algn="l" rtl="0">
              <a:lnSpc>
                <a:spcPct val="100000"/>
              </a:lnSpc>
              <a:spcBef>
                <a:spcPts val="9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187" name="Google Shape;187;p18"/>
          <p:cNvSpPr/>
          <p:nvPr/>
        </p:nvSpPr>
        <p:spPr>
          <a:xfrm rot="532761">
            <a:off x="1084972" y="22554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8" name="Google Shape;188;p18"/>
          <p:cNvSpPr txBox="1"/>
          <p:nvPr/>
        </p:nvSpPr>
        <p:spPr>
          <a:xfrm rot="550418">
            <a:off x="1094336" y="26687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b="1">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1"/>
          <p:cNvSpPr/>
          <p:nvPr/>
        </p:nvSpPr>
        <p:spPr>
          <a:xfrm rot="9850727">
            <a:off x="6207722" y="2575409"/>
            <a:ext cx="2712896" cy="1565514"/>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40" name="Google Shape;240;p21"/>
          <p:cNvSpPr/>
          <p:nvPr/>
        </p:nvSpPr>
        <p:spPr>
          <a:xfrm>
            <a:off x="3505200" y="789725"/>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41" name="Google Shape;241;p21"/>
          <p:cNvSpPr txBox="1"/>
          <p:nvPr/>
        </p:nvSpPr>
        <p:spPr>
          <a:xfrm>
            <a:off x="3535713" y="1193975"/>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understand what a living thing is</a:t>
            </a:r>
            <a:endParaRPr sz="1000">
              <a:solidFill>
                <a:schemeClr val="lt1"/>
              </a:solidFill>
              <a:latin typeface="Calibri"/>
              <a:ea typeface="Calibri"/>
              <a:cs typeface="Calibri"/>
              <a:sym typeface="Calibri"/>
            </a:endParaRPr>
          </a:p>
        </p:txBody>
      </p:sp>
      <p:sp>
        <p:nvSpPr>
          <p:cNvPr id="242" name="Google Shape;242;p21"/>
          <p:cNvSpPr txBox="1"/>
          <p:nvPr/>
        </p:nvSpPr>
        <p:spPr>
          <a:xfrm rot="-926139">
            <a:off x="6618585" y="2909834"/>
            <a:ext cx="2329837" cy="80025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use knowledge of habitats to design one and present evidence of living/dead/never alive.</a:t>
            </a:r>
            <a:endParaRPr sz="1000">
              <a:solidFill>
                <a:schemeClr val="lt1"/>
              </a:solidFill>
              <a:latin typeface="Calibri"/>
              <a:ea typeface="Calibri"/>
              <a:cs typeface="Calibri"/>
              <a:sym typeface="Calibri"/>
            </a:endParaRPr>
          </a:p>
        </p:txBody>
      </p:sp>
      <p:sp>
        <p:nvSpPr>
          <p:cNvPr id="243" name="Google Shape;243;p21"/>
          <p:cNvSpPr/>
          <p:nvPr/>
        </p:nvSpPr>
        <p:spPr>
          <a:xfrm rot="9713380">
            <a:off x="275657" y="4358285"/>
            <a:ext cx="2712886" cy="156551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44" name="Google Shape;244;p21"/>
          <p:cNvSpPr txBox="1"/>
          <p:nvPr/>
        </p:nvSpPr>
        <p:spPr>
          <a:xfrm rot="-1001955">
            <a:off x="629867" y="4759343"/>
            <a:ext cx="2330276" cy="800379"/>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learn about wider range of habitats and how living things can be classified.</a:t>
            </a:r>
            <a:endParaRPr sz="1000">
              <a:solidFill>
                <a:schemeClr val="lt1"/>
              </a:solidFill>
              <a:latin typeface="Calibri"/>
              <a:ea typeface="Calibri"/>
              <a:cs typeface="Calibri"/>
              <a:sym typeface="Calibri"/>
            </a:endParaRPr>
          </a:p>
        </p:txBody>
      </p:sp>
      <p:sp>
        <p:nvSpPr>
          <p:cNvPr id="245" name="Google Shape;245;p21"/>
          <p:cNvSpPr/>
          <p:nvPr/>
        </p:nvSpPr>
        <p:spPr>
          <a:xfrm rot="9694604">
            <a:off x="1908121" y="5036322"/>
            <a:ext cx="2712882"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46" name="Google Shape;246;p21"/>
          <p:cNvSpPr txBox="1"/>
          <p:nvPr/>
        </p:nvSpPr>
        <p:spPr>
          <a:xfrm rot="-1090562">
            <a:off x="2281358" y="5419665"/>
            <a:ext cx="2330275" cy="64643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build on knowledge of growth by learning about the life cycle of plants.</a:t>
            </a:r>
            <a:endParaRPr sz="1000">
              <a:solidFill>
                <a:schemeClr val="lt1"/>
              </a:solidFill>
              <a:latin typeface="Calibri"/>
              <a:ea typeface="Calibri"/>
              <a:cs typeface="Calibri"/>
              <a:sym typeface="Calibri"/>
            </a:endParaRPr>
          </a:p>
        </p:txBody>
      </p:sp>
      <p:sp>
        <p:nvSpPr>
          <p:cNvPr id="247" name="Google Shape;247;p21"/>
          <p:cNvSpPr txBox="1"/>
          <p:nvPr/>
        </p:nvSpPr>
        <p:spPr>
          <a:xfrm rot="-926139">
            <a:off x="7243885" y="3973231"/>
            <a:ext cx="2329837" cy="64645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248" name="Google Shape;248;p21"/>
          <p:cNvSpPr/>
          <p:nvPr/>
        </p:nvSpPr>
        <p:spPr>
          <a:xfrm>
            <a:off x="3246175" y="1930438"/>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49" name="Google Shape;249;p21"/>
          <p:cNvSpPr txBox="1"/>
          <p:nvPr/>
        </p:nvSpPr>
        <p:spPr>
          <a:xfrm>
            <a:off x="3276688" y="2334688"/>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understand the parts of the plants</a:t>
            </a:r>
            <a:endParaRPr sz="1000">
              <a:solidFill>
                <a:schemeClr val="lt1"/>
              </a:solidFill>
              <a:latin typeface="Calibri"/>
              <a:ea typeface="Calibri"/>
              <a:cs typeface="Calibri"/>
              <a:sym typeface="Calibri"/>
            </a:endParaRPr>
          </a:p>
        </p:txBody>
      </p:sp>
      <p:sp>
        <p:nvSpPr>
          <p:cNvPr id="250" name="Google Shape;250;p21"/>
          <p:cNvSpPr txBox="1"/>
          <p:nvPr/>
        </p:nvSpPr>
        <p:spPr>
          <a:xfrm>
            <a:off x="2112645" y="20691"/>
            <a:ext cx="5680800" cy="521400"/>
          </a:xfrm>
          <a:prstGeom prst="rect">
            <a:avLst/>
          </a:prstGeom>
          <a:noFill/>
          <a:ln>
            <a:noFill/>
          </a:ln>
        </p:spPr>
        <p:txBody>
          <a:bodyPr spcFirstLastPara="1" wrap="square" lIns="0" tIns="0" rIns="0" bIns="0" anchor="t"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lvl="0" indent="444500" algn="ctr" rtl="0">
              <a:lnSpc>
                <a:spcPct val="115000"/>
              </a:lnSpc>
              <a:spcBef>
                <a:spcPts val="0"/>
              </a:spcBef>
              <a:spcAft>
                <a:spcPts val="0"/>
              </a:spcAft>
              <a:buClr>
                <a:schemeClr val="dk1"/>
              </a:buClr>
              <a:buSzPts val="1100"/>
              <a:buFont typeface="Arial"/>
              <a:buNone/>
            </a:pPr>
            <a:r>
              <a:rPr lang="en-US" sz="1600">
                <a:solidFill>
                  <a:srgbClr val="006600"/>
                </a:solidFill>
                <a:latin typeface="Calibri"/>
                <a:ea typeface="Calibri"/>
                <a:cs typeface="Calibri"/>
                <a:sym typeface="Calibri"/>
              </a:rPr>
              <a:t>Curriculum Road Map - Living Things</a:t>
            </a:r>
            <a:r>
              <a:rPr lang="en-US" sz="1600">
                <a:solidFill>
                  <a:schemeClr val="dk1"/>
                </a:solidFill>
                <a:latin typeface="Comic Sans MS"/>
                <a:ea typeface="Comic Sans MS"/>
                <a:cs typeface="Comic Sans MS"/>
                <a:sym typeface="Comic Sans MS"/>
              </a:rPr>
              <a:t> </a:t>
            </a:r>
            <a:endParaRPr sz="1600">
              <a:solidFill>
                <a:schemeClr val="dk1"/>
              </a:solidFill>
              <a:latin typeface="Comic Sans MS"/>
              <a:ea typeface="Comic Sans MS"/>
              <a:cs typeface="Comic Sans MS"/>
              <a:sym typeface="Comic Sans MS"/>
            </a:endParaRPr>
          </a:p>
          <a:p>
            <a:pPr marL="12700" marR="0" lvl="0" indent="444500" algn="ctr" rtl="0">
              <a:lnSpc>
                <a:spcPct val="100000"/>
              </a:lnSpc>
              <a:spcBef>
                <a:spcPts val="0"/>
              </a:spcBef>
              <a:spcAft>
                <a:spcPts val="0"/>
              </a:spcAft>
              <a:buClr>
                <a:srgbClr val="000000"/>
              </a:buClr>
              <a:buSzPts val="1400"/>
              <a:buFont typeface="Arial"/>
              <a:buNone/>
            </a:pPr>
            <a:endParaRPr sz="1600">
              <a:solidFill>
                <a:srgbClr val="006600"/>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 </a:t>
            </a:r>
            <a:endParaRPr sz="1400" b="0" i="0" u="none" strike="noStrike" cap="none">
              <a:solidFill>
                <a:schemeClr val="dk1"/>
              </a:solidFill>
              <a:latin typeface="Calibri"/>
              <a:ea typeface="Calibri"/>
              <a:cs typeface="Calibri"/>
              <a:sym typeface="Calibri"/>
            </a:endParaRPr>
          </a:p>
        </p:txBody>
      </p:sp>
      <p:sp>
        <p:nvSpPr>
          <p:cNvPr id="251" name="Google Shape;251;p21"/>
          <p:cNvSpPr txBox="1"/>
          <p:nvPr/>
        </p:nvSpPr>
        <p:spPr>
          <a:xfrm>
            <a:off x="501325" y="878999"/>
            <a:ext cx="2704200" cy="12927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EYFS</a:t>
            </a:r>
            <a:endParaRPr sz="900" b="1" i="0" u="none" strike="noStrike" cap="none">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should make comments and questions about the place they live or the natural world. Can talk about things they have observed such as plants and animals. Notices features of objects in their environment. Children should learn the names of animals and plants. Children will begin to learn about different lifecycles.</a:t>
            </a:r>
            <a:endParaRPr sz="900">
              <a:solidFill>
                <a:schemeClr val="dk1"/>
              </a:solidFill>
              <a:latin typeface="Calibri"/>
              <a:ea typeface="Calibri"/>
              <a:cs typeface="Calibri"/>
              <a:sym typeface="Calibri"/>
            </a:endParaRPr>
          </a:p>
        </p:txBody>
      </p:sp>
      <p:sp>
        <p:nvSpPr>
          <p:cNvPr id="253" name="Google Shape;253;p21"/>
          <p:cNvSpPr txBox="1"/>
          <p:nvPr/>
        </p:nvSpPr>
        <p:spPr>
          <a:xfrm>
            <a:off x="6469833" y="747738"/>
            <a:ext cx="3147900" cy="17169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2</a:t>
            </a:r>
            <a:endParaRPr sz="900" b="1" i="0" u="none" strike="noStrike" cap="none">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build on their knowledge of things that are living, dead or were never alive by categorising objects and giving evidence of their status. They continue to build their knowledge of animals in their habitats by considering the conditions that different types of animals and plants require. They apply this knowledge by designing an ideal habitat for an animal. The continue to explore simple food chains, relating this to their knowledge of omnivores, herbivores and carnivores in animals and humans in the autumn.</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254" name="Google Shape;254;p21"/>
          <p:cNvSpPr/>
          <p:nvPr/>
        </p:nvSpPr>
        <p:spPr>
          <a:xfrm rot="9694604">
            <a:off x="1908121" y="5036322"/>
            <a:ext cx="2712882"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55" name="Google Shape;255;p21"/>
          <p:cNvSpPr txBox="1"/>
          <p:nvPr/>
        </p:nvSpPr>
        <p:spPr>
          <a:xfrm rot="-1090562">
            <a:off x="2281358" y="5419665"/>
            <a:ext cx="2330275" cy="64643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b="1">
              <a:solidFill>
                <a:schemeClr val="dk1"/>
              </a:solidFill>
              <a:latin typeface="Calibri"/>
              <a:ea typeface="Calibri"/>
              <a:cs typeface="Calibri"/>
              <a:sym typeface="Calibri"/>
            </a:endParaRPr>
          </a:p>
        </p:txBody>
      </p:sp>
      <p:sp>
        <p:nvSpPr>
          <p:cNvPr id="256" name="Google Shape;256;p21"/>
          <p:cNvSpPr/>
          <p:nvPr/>
        </p:nvSpPr>
        <p:spPr>
          <a:xfrm rot="9850727">
            <a:off x="6788647" y="3715847"/>
            <a:ext cx="2712896" cy="1565514"/>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57" name="Google Shape;257;p21"/>
          <p:cNvSpPr/>
          <p:nvPr/>
        </p:nvSpPr>
        <p:spPr>
          <a:xfrm>
            <a:off x="3246175" y="1930438"/>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58" name="Google Shape;258;p21"/>
          <p:cNvSpPr txBox="1"/>
          <p:nvPr/>
        </p:nvSpPr>
        <p:spPr>
          <a:xfrm>
            <a:off x="3276688" y="2334688"/>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What skills we will continue to build on?</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
        <p:nvSpPr>
          <p:cNvPr id="259" name="Google Shape;259;p21"/>
          <p:cNvSpPr txBox="1"/>
          <p:nvPr/>
        </p:nvSpPr>
        <p:spPr>
          <a:xfrm rot="-963200">
            <a:off x="7160175" y="4099101"/>
            <a:ext cx="2559197" cy="64643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What skills we will continue to build on?</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
        <p:nvSpPr>
          <p:cNvPr id="4" name="Google Shape;276;p22">
            <a:extLst>
              <a:ext uri="{FF2B5EF4-FFF2-40B4-BE49-F238E27FC236}">
                <a16:creationId xmlns:a16="http://schemas.microsoft.com/office/drawing/2014/main" id="{CDCB947A-92F2-A693-71CA-9F4D4E3F6FBA}"/>
              </a:ext>
            </a:extLst>
          </p:cNvPr>
          <p:cNvSpPr txBox="1"/>
          <p:nvPr/>
        </p:nvSpPr>
        <p:spPr>
          <a:xfrm>
            <a:off x="3298481" y="3365537"/>
            <a:ext cx="3070500" cy="18921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dirty="0">
                <a:solidFill>
                  <a:schemeClr val="dk1"/>
                </a:solidFill>
                <a:latin typeface="Calibri"/>
                <a:ea typeface="Calibri"/>
                <a:cs typeface="Calibri"/>
                <a:sym typeface="Calibri"/>
              </a:rPr>
              <a:t>Year 4</a:t>
            </a:r>
            <a:endParaRPr sz="1400" b="0" i="0" u="none" strike="noStrike" cap="none" dirty="0">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dirty="0">
                <a:solidFill>
                  <a:schemeClr val="dk1"/>
                </a:solidFill>
                <a:latin typeface="Calibri"/>
                <a:ea typeface="Calibri"/>
                <a:cs typeface="Calibri"/>
                <a:sym typeface="Calibri"/>
              </a:rPr>
              <a:t>Compare and contrast the features of animals (and plants) in different groups. Summarise the key similarities and differences of animals (and plants) in different groups.</a:t>
            </a:r>
            <a:endParaRPr sz="900" dirty="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dirty="0">
                <a:solidFill>
                  <a:schemeClr val="dk1"/>
                </a:solidFill>
                <a:latin typeface="Calibri"/>
                <a:ea typeface="Calibri"/>
                <a:cs typeface="Calibri"/>
                <a:sym typeface="Calibri"/>
              </a:rPr>
              <a:t>Identify animals (and plants) using a classification key (apply). Adapt a classification key to include different criteria. Construct classification keys for animals (and plants).</a:t>
            </a:r>
            <a:endParaRPr sz="900" dirty="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dirty="0">
                <a:solidFill>
                  <a:schemeClr val="dk1"/>
                </a:solidFill>
                <a:latin typeface="Calibri"/>
                <a:ea typeface="Calibri"/>
                <a:cs typeface="Calibri"/>
                <a:sym typeface="Calibri"/>
              </a:rPr>
              <a:t>Compare changes in two or more habitats and </a:t>
            </a:r>
            <a:r>
              <a:rPr lang="en-US" sz="900" dirty="0" err="1">
                <a:solidFill>
                  <a:schemeClr val="dk1"/>
                </a:solidFill>
                <a:latin typeface="Calibri"/>
                <a:ea typeface="Calibri"/>
                <a:cs typeface="Calibri"/>
                <a:sym typeface="Calibri"/>
              </a:rPr>
              <a:t>categorise</a:t>
            </a:r>
            <a:r>
              <a:rPr lang="en-US" sz="900" dirty="0">
                <a:solidFill>
                  <a:schemeClr val="dk1"/>
                </a:solidFill>
                <a:latin typeface="Calibri"/>
                <a:ea typeface="Calibri"/>
                <a:cs typeface="Calibri"/>
                <a:sym typeface="Calibri"/>
              </a:rPr>
              <a:t> the effects of the changes. Explain the concept of conservation and how groups are trying to preserve habitats.</a:t>
            </a:r>
            <a:endParaRPr sz="900" dirty="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endParaRPr sz="900" dirty="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endParaRPr sz="900" dirty="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endParaRPr sz="900" dirty="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1100"/>
              <a:buFont typeface="Arial"/>
              <a:buNone/>
            </a:pPr>
            <a:endParaRPr sz="1100" b="0" i="0" u="none" strike="noStrike" cap="none" dirty="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22"/>
          <p:cNvSpPr/>
          <p:nvPr/>
        </p:nvSpPr>
        <p:spPr>
          <a:xfrm rot="2408275">
            <a:off x="2082651" y="207404"/>
            <a:ext cx="1635765" cy="1054912"/>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65" name="Google Shape;265;p22"/>
          <p:cNvSpPr/>
          <p:nvPr/>
        </p:nvSpPr>
        <p:spPr>
          <a:xfrm rot="511843">
            <a:off x="3915374" y="831119"/>
            <a:ext cx="2712898"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66" name="Google Shape;266;p22"/>
          <p:cNvSpPr txBox="1"/>
          <p:nvPr/>
        </p:nvSpPr>
        <p:spPr>
          <a:xfrm rot="527058">
            <a:off x="4026007" y="1290715"/>
            <a:ext cx="2329828" cy="64632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build on concepts introduced in Y3</a:t>
            </a:r>
            <a:endParaRPr sz="1000">
              <a:solidFill>
                <a:schemeClr val="lt1"/>
              </a:solidFill>
              <a:latin typeface="Calibri"/>
              <a:ea typeface="Calibri"/>
              <a:cs typeface="Calibri"/>
              <a:sym typeface="Calibri"/>
            </a:endParaRPr>
          </a:p>
        </p:txBody>
      </p:sp>
      <p:sp>
        <p:nvSpPr>
          <p:cNvPr id="267" name="Google Shape;267;p22"/>
          <p:cNvSpPr/>
          <p:nvPr/>
        </p:nvSpPr>
        <p:spPr>
          <a:xfrm rot="9683628">
            <a:off x="4835401" y="3434351"/>
            <a:ext cx="2712885" cy="156551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68" name="Google Shape;268;p22"/>
          <p:cNvSpPr txBox="1"/>
          <p:nvPr/>
        </p:nvSpPr>
        <p:spPr>
          <a:xfrm rot="-1085943">
            <a:off x="5236689" y="3813808"/>
            <a:ext cx="2330196" cy="800319"/>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learn about life cycles and reproduction, and more specific classification keys.</a:t>
            </a:r>
            <a:endParaRPr sz="1000">
              <a:solidFill>
                <a:schemeClr val="lt1"/>
              </a:solidFill>
              <a:latin typeface="Calibri"/>
              <a:ea typeface="Calibri"/>
              <a:cs typeface="Calibri"/>
              <a:sym typeface="Calibri"/>
            </a:endParaRPr>
          </a:p>
        </p:txBody>
      </p:sp>
      <p:sp>
        <p:nvSpPr>
          <p:cNvPr id="269" name="Google Shape;269;p22"/>
          <p:cNvSpPr/>
          <p:nvPr/>
        </p:nvSpPr>
        <p:spPr>
          <a:xfrm rot="5400000">
            <a:off x="1558714" y="5824061"/>
            <a:ext cx="1012972" cy="1054900"/>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70" name="Google Shape;270;p22"/>
          <p:cNvSpPr/>
          <p:nvPr/>
        </p:nvSpPr>
        <p:spPr>
          <a:xfrm rot="532761">
            <a:off x="3669822" y="20478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71" name="Google Shape;271;p22"/>
          <p:cNvSpPr txBox="1"/>
          <p:nvPr/>
        </p:nvSpPr>
        <p:spPr>
          <a:xfrm rot="550418">
            <a:off x="3679186" y="24611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272" name="Google Shape;272;p22"/>
          <p:cNvSpPr/>
          <p:nvPr/>
        </p:nvSpPr>
        <p:spPr>
          <a:xfrm rot="9552617">
            <a:off x="5836868" y="4419457"/>
            <a:ext cx="2712891"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73" name="Google Shape;273;p22"/>
          <p:cNvSpPr txBox="1"/>
          <p:nvPr/>
        </p:nvSpPr>
        <p:spPr>
          <a:xfrm rot="-1289100">
            <a:off x="6154265" y="4794261"/>
            <a:ext cx="2330326" cy="64650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build on knowledge of growth by learning about the life cycle of plants.</a:t>
            </a:r>
            <a:endParaRPr sz="1000">
              <a:solidFill>
                <a:schemeClr val="lt1"/>
              </a:solidFill>
              <a:latin typeface="Calibri"/>
              <a:ea typeface="Calibri"/>
              <a:cs typeface="Calibri"/>
              <a:sym typeface="Calibri"/>
            </a:endParaRPr>
          </a:p>
        </p:txBody>
      </p:sp>
      <p:sp>
        <p:nvSpPr>
          <p:cNvPr id="274" name="Google Shape;274;p22"/>
          <p:cNvSpPr txBox="1"/>
          <p:nvPr/>
        </p:nvSpPr>
        <p:spPr>
          <a:xfrm>
            <a:off x="2112645" y="20691"/>
            <a:ext cx="5680800" cy="521400"/>
          </a:xfrm>
          <a:prstGeom prst="rect">
            <a:avLst/>
          </a:prstGeom>
          <a:noFill/>
          <a:ln>
            <a:noFill/>
          </a:ln>
        </p:spPr>
        <p:txBody>
          <a:bodyPr spcFirstLastPara="1" wrap="square" lIns="0" tIns="0" rIns="0" bIns="0" anchor="t"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lvl="0" indent="444500" algn="ctr" rtl="0">
              <a:lnSpc>
                <a:spcPct val="115000"/>
              </a:lnSpc>
              <a:spcBef>
                <a:spcPts val="0"/>
              </a:spcBef>
              <a:spcAft>
                <a:spcPts val="0"/>
              </a:spcAft>
              <a:buClr>
                <a:schemeClr val="dk1"/>
              </a:buClr>
              <a:buSzPts val="1100"/>
              <a:buFont typeface="Arial"/>
              <a:buNone/>
            </a:pPr>
            <a:r>
              <a:rPr lang="en-US" sz="1600">
                <a:solidFill>
                  <a:srgbClr val="006600"/>
                </a:solidFill>
                <a:latin typeface="Calibri"/>
                <a:ea typeface="Calibri"/>
                <a:cs typeface="Calibri"/>
                <a:sym typeface="Calibri"/>
              </a:rPr>
              <a:t>Curriculum Road Map - Living Things</a:t>
            </a:r>
            <a:r>
              <a:rPr lang="en-US" sz="1600">
                <a:solidFill>
                  <a:schemeClr val="dk1"/>
                </a:solidFill>
                <a:latin typeface="Comic Sans MS"/>
                <a:ea typeface="Comic Sans MS"/>
                <a:cs typeface="Comic Sans MS"/>
                <a:sym typeface="Comic Sans MS"/>
              </a:rPr>
              <a:t> </a:t>
            </a:r>
            <a:endParaRPr sz="1600">
              <a:solidFill>
                <a:schemeClr val="dk1"/>
              </a:solidFill>
              <a:latin typeface="Comic Sans MS"/>
              <a:ea typeface="Comic Sans MS"/>
              <a:cs typeface="Comic Sans MS"/>
              <a:sym typeface="Comic Sans MS"/>
            </a:endParaRPr>
          </a:p>
          <a:p>
            <a:pPr marL="12700" marR="0" lvl="0" indent="444500" algn="ctr" rtl="0">
              <a:lnSpc>
                <a:spcPct val="100000"/>
              </a:lnSpc>
              <a:spcBef>
                <a:spcPts val="0"/>
              </a:spcBef>
              <a:spcAft>
                <a:spcPts val="0"/>
              </a:spcAft>
              <a:buClr>
                <a:srgbClr val="000000"/>
              </a:buClr>
              <a:buSzPts val="1400"/>
              <a:buFont typeface="Arial"/>
              <a:buNone/>
            </a:pPr>
            <a:endParaRPr sz="1600">
              <a:solidFill>
                <a:srgbClr val="006600"/>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 </a:t>
            </a:r>
            <a:endParaRPr sz="1400" b="0" i="0" u="none" strike="noStrike" cap="none">
              <a:solidFill>
                <a:schemeClr val="dk1"/>
              </a:solidFill>
              <a:latin typeface="Calibri"/>
              <a:ea typeface="Calibri"/>
              <a:cs typeface="Calibri"/>
              <a:sym typeface="Calibri"/>
            </a:endParaRPr>
          </a:p>
        </p:txBody>
      </p:sp>
      <p:sp>
        <p:nvSpPr>
          <p:cNvPr id="277" name="Google Shape;277;p22"/>
          <p:cNvSpPr txBox="1"/>
          <p:nvPr/>
        </p:nvSpPr>
        <p:spPr>
          <a:xfrm>
            <a:off x="6564592" y="1138377"/>
            <a:ext cx="3387900" cy="22707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5</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In Year 5, children learn about the life cycles of mammals, birds, fish, amphibians, reptiles and insects. They build on their knowledge of plant life cycles from plants in Year 4 to describe the process of reproduction in plants. They learn about the reproductive processes of animals. They will continue to work with more specific classification keys - such as one for insects, and consider which characteristics are most useful for animal classification.</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278" name="Google Shape;278;p22"/>
          <p:cNvSpPr/>
          <p:nvPr/>
        </p:nvSpPr>
        <p:spPr>
          <a:xfrm rot="532761">
            <a:off x="3669822" y="20478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79" name="Google Shape;279;p22"/>
          <p:cNvSpPr txBox="1"/>
          <p:nvPr/>
        </p:nvSpPr>
        <p:spPr>
          <a:xfrm rot="550418">
            <a:off x="3679186" y="24611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b="1">
              <a:latin typeface="Calibri"/>
              <a:ea typeface="Calibri"/>
              <a:cs typeface="Calibri"/>
              <a:sym typeface="Calibri"/>
            </a:endParaRPr>
          </a:p>
        </p:txBody>
      </p:sp>
      <p:sp>
        <p:nvSpPr>
          <p:cNvPr id="280" name="Google Shape;280;p22"/>
          <p:cNvSpPr/>
          <p:nvPr/>
        </p:nvSpPr>
        <p:spPr>
          <a:xfrm rot="9552617">
            <a:off x="5836868" y="4419457"/>
            <a:ext cx="2712891"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81" name="Google Shape;281;p22"/>
          <p:cNvSpPr txBox="1"/>
          <p:nvPr/>
        </p:nvSpPr>
        <p:spPr>
          <a:xfrm rot="-1289100">
            <a:off x="6154415" y="4794196"/>
            <a:ext cx="2330326" cy="64633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
        <p:nvSpPr>
          <p:cNvPr id="2" name="Google Shape;292;p23">
            <a:extLst>
              <a:ext uri="{FF2B5EF4-FFF2-40B4-BE49-F238E27FC236}">
                <a16:creationId xmlns:a16="http://schemas.microsoft.com/office/drawing/2014/main" id="{5DC877C0-E49D-FC9D-8215-E51798D8B7F4}"/>
              </a:ext>
            </a:extLst>
          </p:cNvPr>
          <p:cNvSpPr txBox="1"/>
          <p:nvPr/>
        </p:nvSpPr>
        <p:spPr>
          <a:xfrm>
            <a:off x="306486" y="3788085"/>
            <a:ext cx="4606800" cy="17847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6</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will build on their knowledge of animal and plant reproduction by comparing these processes and identifying similarities and differences. They create and use a range of classification keys for different types of animals and plants, proposing their own criteria of observable characteristics and understanding why scientists use the criteria that they do.</a:t>
            </a:r>
            <a:endParaRPr sz="900" b="0" i="0" u="none" strike="noStrike" cap="none">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24"/>
          <p:cNvSpPr/>
          <p:nvPr/>
        </p:nvSpPr>
        <p:spPr>
          <a:xfrm rot="888365">
            <a:off x="4003532" y="709601"/>
            <a:ext cx="2712896" cy="1565514"/>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02" name="Google Shape;302;p24"/>
          <p:cNvSpPr txBox="1"/>
          <p:nvPr/>
        </p:nvSpPr>
        <p:spPr>
          <a:xfrm rot="926009">
            <a:off x="4080617" y="1046417"/>
            <a:ext cx="2329837" cy="80025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dirty="0">
                <a:latin typeface="Calibri"/>
                <a:ea typeface="Calibri"/>
                <a:cs typeface="Calibri"/>
                <a:sym typeface="Calibri"/>
              </a:rPr>
              <a:t>Why do we follow with this unit?</a:t>
            </a:r>
            <a:endParaRPr sz="1000" b="1" dirty="0">
              <a:latin typeface="Calibri"/>
              <a:ea typeface="Calibri"/>
              <a:cs typeface="Calibri"/>
              <a:sym typeface="Calibri"/>
            </a:endParaRPr>
          </a:p>
          <a:p>
            <a:pPr marL="0" lvl="0" indent="0" algn="l" rtl="0">
              <a:spcBef>
                <a:spcPts val="0"/>
              </a:spcBef>
              <a:spcAft>
                <a:spcPts val="0"/>
              </a:spcAft>
              <a:buNone/>
            </a:pPr>
            <a:r>
              <a:rPr lang="en-US" sz="1000" dirty="0">
                <a:solidFill>
                  <a:schemeClr val="lt1"/>
                </a:solidFill>
                <a:latin typeface="Calibri"/>
                <a:ea typeface="Calibri"/>
                <a:cs typeface="Calibri"/>
                <a:sym typeface="Calibri"/>
              </a:rPr>
              <a:t>Children consider what affects the function of components in circuits and learn electrical symbols</a:t>
            </a:r>
            <a:endParaRPr sz="1000" dirty="0">
              <a:solidFill>
                <a:schemeClr val="lt1"/>
              </a:solidFill>
              <a:latin typeface="Calibri"/>
              <a:ea typeface="Calibri"/>
              <a:cs typeface="Calibri"/>
              <a:sym typeface="Calibri"/>
            </a:endParaRPr>
          </a:p>
        </p:txBody>
      </p:sp>
      <p:sp>
        <p:nvSpPr>
          <p:cNvPr id="310" name="Google Shape;310;p24"/>
          <p:cNvSpPr txBox="1"/>
          <p:nvPr/>
        </p:nvSpPr>
        <p:spPr>
          <a:xfrm>
            <a:off x="2112645" y="20691"/>
            <a:ext cx="5680800" cy="521400"/>
          </a:xfrm>
          <a:prstGeom prst="rect">
            <a:avLst/>
          </a:prstGeom>
          <a:noFill/>
          <a:ln>
            <a:noFill/>
          </a:ln>
        </p:spPr>
        <p:txBody>
          <a:bodyPr spcFirstLastPara="1" wrap="square" lIns="0" tIns="0" rIns="0" bIns="0" anchor="t"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600">
                <a:solidFill>
                  <a:srgbClr val="006600"/>
                </a:solidFill>
                <a:latin typeface="Calibri"/>
                <a:ea typeface="Calibri"/>
                <a:cs typeface="Calibri"/>
                <a:sym typeface="Calibri"/>
              </a:rPr>
              <a:t>Curriculum Road Map - Electrical Circuits</a:t>
            </a:r>
            <a:endParaRPr>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 </a:t>
            </a:r>
            <a:endParaRPr sz="1400" b="0" i="0" u="none" strike="noStrike" cap="none">
              <a:solidFill>
                <a:schemeClr val="dk1"/>
              </a:solidFill>
              <a:latin typeface="Calibri"/>
              <a:ea typeface="Calibri"/>
              <a:cs typeface="Calibri"/>
              <a:sym typeface="Calibri"/>
            </a:endParaRPr>
          </a:p>
        </p:txBody>
      </p:sp>
      <p:sp>
        <p:nvSpPr>
          <p:cNvPr id="312" name="Google Shape;312;p24"/>
          <p:cNvSpPr txBox="1"/>
          <p:nvPr/>
        </p:nvSpPr>
        <p:spPr>
          <a:xfrm>
            <a:off x="263644" y="931963"/>
            <a:ext cx="3313800" cy="16638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dirty="0">
                <a:solidFill>
                  <a:schemeClr val="dk1"/>
                </a:solidFill>
                <a:latin typeface="Calibri"/>
                <a:ea typeface="Calibri"/>
                <a:cs typeface="Calibri"/>
                <a:sym typeface="Calibri"/>
              </a:rPr>
              <a:t>Year 4</a:t>
            </a:r>
            <a:endParaRPr sz="1400" b="0" i="0" u="none" strike="noStrike" cap="none" dirty="0">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dirty="0">
                <a:solidFill>
                  <a:schemeClr val="dk1"/>
                </a:solidFill>
                <a:latin typeface="Calibri"/>
                <a:ea typeface="Calibri"/>
                <a:cs typeface="Calibri"/>
                <a:sym typeface="Calibri"/>
              </a:rPr>
              <a:t>Children continue to use circuits with a wider range of components.</a:t>
            </a:r>
            <a:endParaRPr sz="900" dirty="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dirty="0" err="1">
                <a:solidFill>
                  <a:schemeClr val="dk1"/>
                </a:solidFill>
                <a:latin typeface="Calibri"/>
                <a:ea typeface="Calibri"/>
                <a:cs typeface="Calibri"/>
                <a:sym typeface="Calibri"/>
              </a:rPr>
              <a:t>Recognise</a:t>
            </a:r>
            <a:r>
              <a:rPr lang="en-US" sz="900" dirty="0">
                <a:solidFill>
                  <a:schemeClr val="dk1"/>
                </a:solidFill>
                <a:latin typeface="Calibri"/>
                <a:ea typeface="Calibri"/>
                <a:cs typeface="Calibri"/>
                <a:sym typeface="Calibri"/>
              </a:rPr>
              <a:t> some common conductors and insulators, and associate metals with being good conductors. Know the difference between a conductor and an insulator, giving examples of each. </a:t>
            </a:r>
            <a:endParaRPr sz="900" dirty="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1100"/>
              <a:buFont typeface="Arial"/>
              <a:buNone/>
            </a:pPr>
            <a:endParaRPr sz="1100" b="0" i="0" u="none" strike="noStrike" cap="none" dirty="0">
              <a:solidFill>
                <a:schemeClr val="dk1"/>
              </a:solidFill>
              <a:latin typeface="Calibri"/>
              <a:ea typeface="Calibri"/>
              <a:cs typeface="Calibri"/>
              <a:sym typeface="Calibri"/>
            </a:endParaRPr>
          </a:p>
        </p:txBody>
      </p:sp>
      <p:sp>
        <p:nvSpPr>
          <p:cNvPr id="316" name="Google Shape;316;p24"/>
          <p:cNvSpPr/>
          <p:nvPr/>
        </p:nvSpPr>
        <p:spPr>
          <a:xfrm rot="1000841">
            <a:off x="3745043" y="1673047"/>
            <a:ext cx="2712896" cy="1565514"/>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19" name="Google Shape;319;p24"/>
          <p:cNvSpPr txBox="1"/>
          <p:nvPr/>
        </p:nvSpPr>
        <p:spPr>
          <a:xfrm rot="1013143">
            <a:off x="3877017" y="2132589"/>
            <a:ext cx="2559197" cy="64643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dirty="0">
                <a:latin typeface="Calibri"/>
                <a:ea typeface="Calibri"/>
                <a:cs typeface="Calibri"/>
                <a:sym typeface="Calibri"/>
              </a:rPr>
              <a:t>What skills we will continue to build on?</a:t>
            </a:r>
            <a:endParaRPr sz="1000" b="1" dirty="0">
              <a:latin typeface="Calibri"/>
              <a:ea typeface="Calibri"/>
              <a:cs typeface="Calibri"/>
              <a:sym typeface="Calibri"/>
            </a:endParaRPr>
          </a:p>
          <a:p>
            <a:pPr marL="0" lvl="0" indent="0" algn="l" rtl="0">
              <a:spcBef>
                <a:spcPts val="0"/>
              </a:spcBef>
              <a:spcAft>
                <a:spcPts val="0"/>
              </a:spcAft>
              <a:buNone/>
            </a:pPr>
            <a:endParaRPr sz="1000" b="1" dirty="0">
              <a:latin typeface="Calibri"/>
              <a:ea typeface="Calibri"/>
              <a:cs typeface="Calibri"/>
              <a:sym typeface="Calibri"/>
            </a:endParaRPr>
          </a:p>
          <a:p>
            <a:pPr marL="0" lvl="0" indent="0" algn="l" rtl="0">
              <a:spcBef>
                <a:spcPts val="0"/>
              </a:spcBef>
              <a:spcAft>
                <a:spcPts val="0"/>
              </a:spcAft>
              <a:buNone/>
            </a:pPr>
            <a:r>
              <a:rPr lang="en-US" sz="1000" dirty="0">
                <a:solidFill>
                  <a:schemeClr val="lt1"/>
                </a:solidFill>
                <a:latin typeface="Calibri"/>
                <a:ea typeface="Calibri"/>
                <a:cs typeface="Calibri"/>
                <a:sym typeface="Calibri"/>
              </a:rPr>
              <a:t>See working scientifically progression</a:t>
            </a:r>
            <a:endParaRPr sz="1000" dirty="0">
              <a:solidFill>
                <a:schemeClr val="lt1"/>
              </a:solidFill>
              <a:latin typeface="Calibri"/>
              <a:ea typeface="Calibri"/>
              <a:cs typeface="Calibri"/>
              <a:sym typeface="Calibri"/>
            </a:endParaRPr>
          </a:p>
        </p:txBody>
      </p:sp>
      <p:sp>
        <p:nvSpPr>
          <p:cNvPr id="3" name="Google Shape;326;p25">
            <a:extLst>
              <a:ext uri="{FF2B5EF4-FFF2-40B4-BE49-F238E27FC236}">
                <a16:creationId xmlns:a16="http://schemas.microsoft.com/office/drawing/2014/main" id="{94C81BE4-2CBB-CD70-24EC-0B3C2773F82A}"/>
              </a:ext>
            </a:extLst>
          </p:cNvPr>
          <p:cNvSpPr txBox="1"/>
          <p:nvPr/>
        </p:nvSpPr>
        <p:spPr>
          <a:xfrm>
            <a:off x="6267588" y="2931729"/>
            <a:ext cx="3048600" cy="17847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dirty="0">
                <a:solidFill>
                  <a:schemeClr val="dk1"/>
                </a:solidFill>
                <a:latin typeface="Calibri"/>
                <a:ea typeface="Calibri"/>
                <a:cs typeface="Calibri"/>
                <a:sym typeface="Calibri"/>
              </a:rPr>
              <a:t>Year 6</a:t>
            </a:r>
            <a:endParaRPr sz="1400" b="0" i="0" u="none" strike="noStrike" cap="none" dirty="0">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dirty="0">
                <a:solidFill>
                  <a:schemeClr val="dk1"/>
                </a:solidFill>
                <a:latin typeface="Calibri"/>
                <a:ea typeface="Calibri"/>
                <a:cs typeface="Calibri"/>
                <a:sym typeface="Calibri"/>
              </a:rPr>
              <a:t>Pupils continue to explore and compare electrical circuits, learning about the concept of voltage in more detail and introducing the concept of resistors. They continue to use electrical symbols, with an understanding of how the symbol relates to the function of the component it represents.</a:t>
            </a:r>
            <a:endParaRPr sz="900" dirty="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b="0" i="0" u="none" strike="noStrike" cap="none" dirty="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26"/>
          <p:cNvSpPr/>
          <p:nvPr/>
        </p:nvSpPr>
        <p:spPr>
          <a:xfrm rot="9850727">
            <a:off x="6207722" y="2575409"/>
            <a:ext cx="2712896" cy="1565514"/>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32" name="Google Shape;332;p26"/>
          <p:cNvSpPr/>
          <p:nvPr/>
        </p:nvSpPr>
        <p:spPr>
          <a:xfrm>
            <a:off x="3505200" y="789725"/>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33" name="Google Shape;333;p26"/>
          <p:cNvSpPr txBox="1"/>
          <p:nvPr/>
        </p:nvSpPr>
        <p:spPr>
          <a:xfrm>
            <a:off x="3535713" y="1193975"/>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begin to consider movement of objects in response to pushes or pulls</a:t>
            </a:r>
            <a:endParaRPr sz="1000">
              <a:solidFill>
                <a:schemeClr val="lt1"/>
              </a:solidFill>
              <a:latin typeface="Calibri"/>
              <a:ea typeface="Calibri"/>
              <a:cs typeface="Calibri"/>
              <a:sym typeface="Calibri"/>
            </a:endParaRPr>
          </a:p>
        </p:txBody>
      </p:sp>
      <p:sp>
        <p:nvSpPr>
          <p:cNvPr id="334" name="Google Shape;334;p26"/>
          <p:cNvSpPr txBox="1"/>
          <p:nvPr/>
        </p:nvSpPr>
        <p:spPr>
          <a:xfrm rot="-926139">
            <a:off x="6598035" y="2912631"/>
            <a:ext cx="2329837" cy="64645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consider what affects and object’s movement</a:t>
            </a:r>
            <a:endParaRPr sz="1000">
              <a:solidFill>
                <a:schemeClr val="lt1"/>
              </a:solidFill>
              <a:latin typeface="Calibri"/>
              <a:ea typeface="Calibri"/>
              <a:cs typeface="Calibri"/>
              <a:sym typeface="Calibri"/>
            </a:endParaRPr>
          </a:p>
        </p:txBody>
      </p:sp>
      <p:sp>
        <p:nvSpPr>
          <p:cNvPr id="339" name="Google Shape;339;p26"/>
          <p:cNvSpPr txBox="1"/>
          <p:nvPr/>
        </p:nvSpPr>
        <p:spPr>
          <a:xfrm rot="-926139">
            <a:off x="7243885" y="3973231"/>
            <a:ext cx="2329837" cy="64645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340" name="Google Shape;340;p26"/>
          <p:cNvSpPr/>
          <p:nvPr/>
        </p:nvSpPr>
        <p:spPr>
          <a:xfrm>
            <a:off x="3246175" y="1930438"/>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41" name="Google Shape;341;p26"/>
          <p:cNvSpPr txBox="1"/>
          <p:nvPr/>
        </p:nvSpPr>
        <p:spPr>
          <a:xfrm>
            <a:off x="3276688" y="2334688"/>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understand the parts of the plants</a:t>
            </a:r>
            <a:endParaRPr sz="1000">
              <a:solidFill>
                <a:schemeClr val="lt1"/>
              </a:solidFill>
              <a:latin typeface="Calibri"/>
              <a:ea typeface="Calibri"/>
              <a:cs typeface="Calibri"/>
              <a:sym typeface="Calibri"/>
            </a:endParaRPr>
          </a:p>
        </p:txBody>
      </p:sp>
      <p:sp>
        <p:nvSpPr>
          <p:cNvPr id="342" name="Google Shape;342;p26"/>
          <p:cNvSpPr txBox="1"/>
          <p:nvPr/>
        </p:nvSpPr>
        <p:spPr>
          <a:xfrm>
            <a:off x="2112645" y="20691"/>
            <a:ext cx="5680800" cy="521400"/>
          </a:xfrm>
          <a:prstGeom prst="rect">
            <a:avLst/>
          </a:prstGeom>
          <a:noFill/>
          <a:ln>
            <a:noFill/>
          </a:ln>
        </p:spPr>
        <p:txBody>
          <a:bodyPr spcFirstLastPara="1" wrap="square" lIns="0" tIns="0" rIns="0" bIns="0" anchor="t"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600">
                <a:solidFill>
                  <a:srgbClr val="006600"/>
                </a:solidFill>
                <a:latin typeface="Calibri"/>
                <a:ea typeface="Calibri"/>
                <a:cs typeface="Calibri"/>
                <a:sym typeface="Calibri"/>
              </a:rPr>
              <a:t>Curriculum Road Map - Movement, Forces and Magnets</a:t>
            </a:r>
            <a:endParaRPr>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 </a:t>
            </a:r>
            <a:endParaRPr sz="1400" b="0" i="0" u="none" strike="noStrike" cap="none">
              <a:solidFill>
                <a:schemeClr val="dk1"/>
              </a:solidFill>
              <a:latin typeface="Calibri"/>
              <a:ea typeface="Calibri"/>
              <a:cs typeface="Calibri"/>
              <a:sym typeface="Calibri"/>
            </a:endParaRPr>
          </a:p>
        </p:txBody>
      </p:sp>
      <p:sp>
        <p:nvSpPr>
          <p:cNvPr id="343" name="Google Shape;343;p26"/>
          <p:cNvSpPr txBox="1"/>
          <p:nvPr/>
        </p:nvSpPr>
        <p:spPr>
          <a:xfrm>
            <a:off x="362800" y="1437899"/>
            <a:ext cx="2704200" cy="12927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EYFS</a:t>
            </a:r>
            <a:endParaRPr sz="900" b="1" i="0" u="none" strike="noStrike" cap="none">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should know about similarities and differences in relation to places, objects, materials and living things. They begin to talk about the features of their own immediate environment and how environments might vary from one another.</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348" name="Google Shape;348;p26"/>
          <p:cNvSpPr/>
          <p:nvPr/>
        </p:nvSpPr>
        <p:spPr>
          <a:xfrm rot="9850727">
            <a:off x="6788647" y="3715847"/>
            <a:ext cx="2712896" cy="1565514"/>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49" name="Google Shape;349;p26"/>
          <p:cNvSpPr/>
          <p:nvPr/>
        </p:nvSpPr>
        <p:spPr>
          <a:xfrm>
            <a:off x="3246175" y="1930438"/>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50" name="Google Shape;350;p26"/>
          <p:cNvSpPr txBox="1"/>
          <p:nvPr/>
        </p:nvSpPr>
        <p:spPr>
          <a:xfrm>
            <a:off x="3276688" y="2334688"/>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What skills we will continue to build on?</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
        <p:nvSpPr>
          <p:cNvPr id="351" name="Google Shape;351;p26"/>
          <p:cNvSpPr txBox="1"/>
          <p:nvPr/>
        </p:nvSpPr>
        <p:spPr>
          <a:xfrm rot="-963200">
            <a:off x="7160175" y="4099101"/>
            <a:ext cx="2559197" cy="64643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What skills we will continue to build on?</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
        <p:nvSpPr>
          <p:cNvPr id="3" name="Google Shape;367;p27">
            <a:extLst>
              <a:ext uri="{FF2B5EF4-FFF2-40B4-BE49-F238E27FC236}">
                <a16:creationId xmlns:a16="http://schemas.microsoft.com/office/drawing/2014/main" id="{936CE12D-D60F-1986-E5D2-752F433617C3}"/>
              </a:ext>
            </a:extLst>
          </p:cNvPr>
          <p:cNvSpPr txBox="1"/>
          <p:nvPr/>
        </p:nvSpPr>
        <p:spPr>
          <a:xfrm>
            <a:off x="6304725" y="707338"/>
            <a:ext cx="3336900" cy="19506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dirty="0">
                <a:solidFill>
                  <a:schemeClr val="dk1"/>
                </a:solidFill>
                <a:latin typeface="Calibri"/>
                <a:ea typeface="Calibri"/>
                <a:cs typeface="Calibri"/>
                <a:sym typeface="Calibri"/>
              </a:rPr>
              <a:t>Year 3</a:t>
            </a:r>
            <a:endParaRPr sz="1400" b="0" i="0" u="none" strike="noStrike" cap="none" dirty="0">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dirty="0">
                <a:solidFill>
                  <a:schemeClr val="dk1"/>
                </a:solidFill>
                <a:latin typeface="Calibri"/>
                <a:ea typeface="Calibri"/>
                <a:cs typeface="Calibri"/>
                <a:sym typeface="Calibri"/>
              </a:rPr>
              <a:t>Children to compare how things move on different surfaces and are introduced to the concept of friction to explain these differences. Notice that some forces need contact between two objects, but magnetic forces can act at a distance. Observe how magnets attract and repel each other and attract some materials and not others. Compare and group together a variety of everyday materials based on whether they are attracted to a magnet and identify some magnetic materials. Describe magnets as having two poles. Predict whether two magnets with attract or repel each other, depending on which poles are facing.</a:t>
            </a:r>
            <a:endParaRPr sz="900" dirty="0">
              <a:solidFill>
                <a:schemeClr val="dk1"/>
              </a:solidFill>
              <a:latin typeface="Calibri"/>
              <a:ea typeface="Calibri"/>
              <a:cs typeface="Calibri"/>
              <a:sym typeface="Calibri"/>
            </a:endParaRPr>
          </a:p>
          <a:p>
            <a:pPr marL="0" marR="95250" lvl="0" indent="0" algn="l" rtl="0">
              <a:lnSpc>
                <a:spcPct val="100000"/>
              </a:lnSpc>
              <a:spcBef>
                <a:spcPts val="355"/>
              </a:spcBef>
              <a:spcAft>
                <a:spcPts val="0"/>
              </a:spcAft>
              <a:buClr>
                <a:srgbClr val="000000"/>
              </a:buClr>
              <a:buSzPts val="900"/>
              <a:buFont typeface="Arial"/>
              <a:buNone/>
            </a:pPr>
            <a:endParaRPr sz="900" dirty="0">
              <a:solidFill>
                <a:schemeClr val="dk1"/>
              </a:solidFill>
              <a:latin typeface="Calibri"/>
              <a:ea typeface="Calibri"/>
              <a:cs typeface="Calibri"/>
              <a:sym typeface="Calibri"/>
            </a:endParaRPr>
          </a:p>
        </p:txBody>
      </p:sp>
      <p:sp>
        <p:nvSpPr>
          <p:cNvPr id="5" name="Google Shape;369;p27">
            <a:extLst>
              <a:ext uri="{FF2B5EF4-FFF2-40B4-BE49-F238E27FC236}">
                <a16:creationId xmlns:a16="http://schemas.microsoft.com/office/drawing/2014/main" id="{D3907932-8D06-76CD-D697-EC72A67FBE01}"/>
              </a:ext>
            </a:extLst>
          </p:cNvPr>
          <p:cNvSpPr txBox="1"/>
          <p:nvPr/>
        </p:nvSpPr>
        <p:spPr>
          <a:xfrm>
            <a:off x="2939877" y="3769534"/>
            <a:ext cx="3763800" cy="16356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dirty="0">
                <a:solidFill>
                  <a:schemeClr val="dk1"/>
                </a:solidFill>
                <a:latin typeface="Calibri"/>
                <a:ea typeface="Calibri"/>
                <a:cs typeface="Calibri"/>
                <a:sym typeface="Calibri"/>
              </a:rPr>
              <a:t>Year 5</a:t>
            </a:r>
            <a:endParaRPr sz="1400" b="0" i="0" u="none" strike="noStrike" cap="none" dirty="0">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dirty="0">
                <a:solidFill>
                  <a:schemeClr val="dk1"/>
                </a:solidFill>
                <a:latin typeface="Calibri"/>
                <a:ea typeface="Calibri"/>
                <a:cs typeface="Calibri"/>
                <a:sym typeface="Calibri"/>
              </a:rPr>
              <a:t>Children to explain that unsupported objects fall towards the Earth because of the force of gravity acting between the Earth and the falling object and the impact of gravity on our lives. Identify the effects of air resistance, water resistance and friction, which act between moving surfaces. </a:t>
            </a:r>
            <a:r>
              <a:rPr lang="en-US" sz="900" dirty="0" err="1">
                <a:solidFill>
                  <a:schemeClr val="dk1"/>
                </a:solidFill>
                <a:latin typeface="Calibri"/>
                <a:ea typeface="Calibri"/>
                <a:cs typeface="Calibri"/>
                <a:sym typeface="Calibri"/>
              </a:rPr>
              <a:t>Recognise</a:t>
            </a:r>
            <a:r>
              <a:rPr lang="en-US" sz="900" dirty="0">
                <a:solidFill>
                  <a:schemeClr val="dk1"/>
                </a:solidFill>
                <a:latin typeface="Calibri"/>
                <a:ea typeface="Calibri"/>
                <a:cs typeface="Calibri"/>
                <a:sym typeface="Calibri"/>
              </a:rPr>
              <a:t> that some mechanisms, including levers, pulleys, and gears, allow a smaller force to have a greater effect.</a:t>
            </a:r>
            <a:endParaRPr sz="900" dirty="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dirty="0">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sp>
        <p:nvSpPr>
          <p:cNvPr id="391" name="Google Shape;391;p29"/>
          <p:cNvSpPr/>
          <p:nvPr/>
        </p:nvSpPr>
        <p:spPr>
          <a:xfrm rot="9850727">
            <a:off x="6207722" y="2575409"/>
            <a:ext cx="2712896" cy="1565514"/>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92" name="Google Shape;392;p29"/>
          <p:cNvSpPr/>
          <p:nvPr/>
        </p:nvSpPr>
        <p:spPr>
          <a:xfrm>
            <a:off x="3505200" y="789725"/>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93" name="Google Shape;393;p29"/>
          <p:cNvSpPr txBox="1"/>
          <p:nvPr/>
        </p:nvSpPr>
        <p:spPr>
          <a:xfrm>
            <a:off x="3535713" y="1193975"/>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learn about seasonal changes</a:t>
            </a:r>
            <a:endParaRPr sz="1000">
              <a:solidFill>
                <a:schemeClr val="lt1"/>
              </a:solidFill>
              <a:latin typeface="Calibri"/>
              <a:ea typeface="Calibri"/>
              <a:cs typeface="Calibri"/>
              <a:sym typeface="Calibri"/>
            </a:endParaRPr>
          </a:p>
        </p:txBody>
      </p:sp>
      <p:sp>
        <p:nvSpPr>
          <p:cNvPr id="394" name="Google Shape;394;p29"/>
          <p:cNvSpPr txBox="1"/>
          <p:nvPr/>
        </p:nvSpPr>
        <p:spPr>
          <a:xfrm rot="-926139">
            <a:off x="6577485" y="2915422"/>
            <a:ext cx="2329837" cy="49237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investigate seasonal changes</a:t>
            </a:r>
            <a:endParaRPr sz="1000">
              <a:solidFill>
                <a:schemeClr val="lt1"/>
              </a:solidFill>
              <a:latin typeface="Calibri"/>
              <a:ea typeface="Calibri"/>
              <a:cs typeface="Calibri"/>
              <a:sym typeface="Calibri"/>
            </a:endParaRPr>
          </a:p>
        </p:txBody>
      </p:sp>
      <p:sp>
        <p:nvSpPr>
          <p:cNvPr id="395" name="Google Shape;395;p29"/>
          <p:cNvSpPr/>
          <p:nvPr/>
        </p:nvSpPr>
        <p:spPr>
          <a:xfrm rot="9713380">
            <a:off x="275657" y="4358285"/>
            <a:ext cx="2712886" cy="156551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96" name="Google Shape;396;p29"/>
          <p:cNvSpPr txBox="1"/>
          <p:nvPr/>
        </p:nvSpPr>
        <p:spPr>
          <a:xfrm rot="-1001955">
            <a:off x="607667" y="4762616"/>
            <a:ext cx="2330276" cy="64653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learn about sun safety and shadows</a:t>
            </a:r>
            <a:endParaRPr sz="1000">
              <a:solidFill>
                <a:schemeClr val="lt1"/>
              </a:solidFill>
              <a:latin typeface="Calibri"/>
              <a:ea typeface="Calibri"/>
              <a:cs typeface="Calibri"/>
              <a:sym typeface="Calibri"/>
            </a:endParaRPr>
          </a:p>
        </p:txBody>
      </p:sp>
      <p:sp>
        <p:nvSpPr>
          <p:cNvPr id="397" name="Google Shape;397;p29"/>
          <p:cNvSpPr/>
          <p:nvPr/>
        </p:nvSpPr>
        <p:spPr>
          <a:xfrm rot="9694604">
            <a:off x="1908121" y="5036322"/>
            <a:ext cx="2712882"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98" name="Google Shape;398;p29"/>
          <p:cNvSpPr txBox="1"/>
          <p:nvPr/>
        </p:nvSpPr>
        <p:spPr>
          <a:xfrm rot="-1090562">
            <a:off x="2281358" y="5419665"/>
            <a:ext cx="2330275" cy="64643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build on knowledge of growth by learning about the life cycle of plants.</a:t>
            </a:r>
            <a:endParaRPr sz="1000">
              <a:solidFill>
                <a:schemeClr val="lt1"/>
              </a:solidFill>
              <a:latin typeface="Calibri"/>
              <a:ea typeface="Calibri"/>
              <a:cs typeface="Calibri"/>
              <a:sym typeface="Calibri"/>
            </a:endParaRPr>
          </a:p>
        </p:txBody>
      </p:sp>
      <p:sp>
        <p:nvSpPr>
          <p:cNvPr id="399" name="Google Shape;399;p29"/>
          <p:cNvSpPr txBox="1"/>
          <p:nvPr/>
        </p:nvSpPr>
        <p:spPr>
          <a:xfrm rot="-926139">
            <a:off x="7243885" y="3973231"/>
            <a:ext cx="2329837" cy="64645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400" name="Google Shape;400;p29"/>
          <p:cNvSpPr/>
          <p:nvPr/>
        </p:nvSpPr>
        <p:spPr>
          <a:xfrm>
            <a:off x="3246175" y="1930438"/>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01" name="Google Shape;401;p29"/>
          <p:cNvSpPr txBox="1"/>
          <p:nvPr/>
        </p:nvSpPr>
        <p:spPr>
          <a:xfrm>
            <a:off x="3276688" y="2334688"/>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understand the parts of the plants</a:t>
            </a:r>
            <a:endParaRPr sz="1000">
              <a:solidFill>
                <a:schemeClr val="lt1"/>
              </a:solidFill>
              <a:latin typeface="Calibri"/>
              <a:ea typeface="Calibri"/>
              <a:cs typeface="Calibri"/>
              <a:sym typeface="Calibri"/>
            </a:endParaRPr>
          </a:p>
        </p:txBody>
      </p:sp>
      <p:sp>
        <p:nvSpPr>
          <p:cNvPr id="402" name="Google Shape;402;p29"/>
          <p:cNvSpPr txBox="1"/>
          <p:nvPr/>
        </p:nvSpPr>
        <p:spPr>
          <a:xfrm>
            <a:off x="2112645" y="20691"/>
            <a:ext cx="5680800" cy="521400"/>
          </a:xfrm>
          <a:prstGeom prst="rect">
            <a:avLst/>
          </a:prstGeom>
          <a:noFill/>
          <a:ln>
            <a:noFill/>
          </a:ln>
        </p:spPr>
        <p:txBody>
          <a:bodyPr spcFirstLastPara="1" wrap="square" lIns="0" tIns="0" rIns="0" bIns="0" anchor="t"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600">
                <a:solidFill>
                  <a:srgbClr val="006600"/>
                </a:solidFill>
                <a:latin typeface="Calibri"/>
                <a:ea typeface="Calibri"/>
                <a:cs typeface="Calibri"/>
                <a:sym typeface="Calibri"/>
              </a:rPr>
              <a:t>Curriculum Road Map - Earth and Space</a:t>
            </a:r>
            <a:endParaRPr>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 </a:t>
            </a:r>
            <a:endParaRPr sz="1400" b="0" i="0" u="none" strike="noStrike" cap="none">
              <a:solidFill>
                <a:schemeClr val="dk1"/>
              </a:solidFill>
              <a:latin typeface="Calibri"/>
              <a:ea typeface="Calibri"/>
              <a:cs typeface="Calibri"/>
              <a:sym typeface="Calibri"/>
            </a:endParaRPr>
          </a:p>
        </p:txBody>
      </p:sp>
      <p:sp>
        <p:nvSpPr>
          <p:cNvPr id="403" name="Google Shape;403;p29"/>
          <p:cNvSpPr txBox="1"/>
          <p:nvPr/>
        </p:nvSpPr>
        <p:spPr>
          <a:xfrm>
            <a:off x="362800" y="1321549"/>
            <a:ext cx="2704200" cy="12927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EYFS</a:t>
            </a:r>
            <a:endParaRPr sz="900" b="1" i="0" u="none" strike="noStrike" cap="none">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In EYFS, children begin developing an understanding of change. Observe and explain why certain things may occur (e.g. leaves falling off trees, weather changes). Look closely at similarities, differences, patterns and change. Comments and questions about the place they live or the natural world.</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404" name="Google Shape;404;p29"/>
          <p:cNvSpPr txBox="1"/>
          <p:nvPr/>
        </p:nvSpPr>
        <p:spPr>
          <a:xfrm>
            <a:off x="6322400" y="1087775"/>
            <a:ext cx="3295500" cy="13212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1</a:t>
            </a:r>
            <a:endParaRPr sz="900" b="1" i="0" u="none" strike="noStrike" cap="none">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to observe changes across the four seasons. Observe and describe weather and other key features (such as trees losing their leaves) associated with the seasons and how day length varies.</a:t>
            </a:r>
            <a:endParaRPr sz="900">
              <a:solidFill>
                <a:schemeClr val="dk1"/>
              </a:solidFill>
              <a:latin typeface="Calibri"/>
              <a:ea typeface="Calibri"/>
              <a:cs typeface="Calibri"/>
              <a:sym typeface="Calibri"/>
            </a:endParaRPr>
          </a:p>
          <a:p>
            <a:pPr marL="0" marR="95250" lvl="0" indent="0" algn="l"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405" name="Google Shape;405;p29"/>
          <p:cNvSpPr txBox="1"/>
          <p:nvPr/>
        </p:nvSpPr>
        <p:spPr>
          <a:xfrm>
            <a:off x="3058150" y="3480525"/>
            <a:ext cx="3198900" cy="15621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2</a:t>
            </a:r>
            <a:endParaRPr sz="900" b="1" i="0" u="none" strike="noStrike" cap="none">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r>
              <a:rPr lang="en-US" sz="900">
                <a:solidFill>
                  <a:schemeClr val="dk1"/>
                </a:solidFill>
                <a:latin typeface="Calibri"/>
                <a:ea typeface="Calibri"/>
                <a:cs typeface="Calibri"/>
                <a:sym typeface="Calibri"/>
              </a:rPr>
              <a:t>Children build their knowledge of seasonal changes by tracking weather across the seasons and comparing and contrasting weather across different seasons. They identify patterns in day length across the seasons and explore how the position of the sun in the sky changes across the day.</a:t>
            </a:r>
            <a:endParaRPr sz="900" b="0" i="0" u="none" strike="noStrike" cap="none">
              <a:solidFill>
                <a:schemeClr val="dk1"/>
              </a:solidFill>
              <a:latin typeface="Calibri"/>
              <a:ea typeface="Calibri"/>
              <a:cs typeface="Calibri"/>
              <a:sym typeface="Calibri"/>
            </a:endParaRPr>
          </a:p>
        </p:txBody>
      </p:sp>
      <p:sp>
        <p:nvSpPr>
          <p:cNvPr id="406" name="Google Shape;406;p29"/>
          <p:cNvSpPr/>
          <p:nvPr/>
        </p:nvSpPr>
        <p:spPr>
          <a:xfrm rot="9694604">
            <a:off x="1908121" y="5036322"/>
            <a:ext cx="2712882"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07" name="Google Shape;407;p29"/>
          <p:cNvSpPr txBox="1"/>
          <p:nvPr/>
        </p:nvSpPr>
        <p:spPr>
          <a:xfrm rot="-1090562">
            <a:off x="2281358" y="5419665"/>
            <a:ext cx="2330275" cy="64643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b="1">
              <a:solidFill>
                <a:schemeClr val="dk1"/>
              </a:solidFill>
              <a:latin typeface="Calibri"/>
              <a:ea typeface="Calibri"/>
              <a:cs typeface="Calibri"/>
              <a:sym typeface="Calibri"/>
            </a:endParaRPr>
          </a:p>
        </p:txBody>
      </p:sp>
      <p:sp>
        <p:nvSpPr>
          <p:cNvPr id="408" name="Google Shape;408;p29"/>
          <p:cNvSpPr/>
          <p:nvPr/>
        </p:nvSpPr>
        <p:spPr>
          <a:xfrm rot="9850727">
            <a:off x="6788647" y="3715847"/>
            <a:ext cx="2712896" cy="1565514"/>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09" name="Google Shape;409;p29"/>
          <p:cNvSpPr/>
          <p:nvPr/>
        </p:nvSpPr>
        <p:spPr>
          <a:xfrm>
            <a:off x="3246175" y="1930438"/>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10" name="Google Shape;410;p29"/>
          <p:cNvSpPr txBox="1"/>
          <p:nvPr/>
        </p:nvSpPr>
        <p:spPr>
          <a:xfrm>
            <a:off x="3276688" y="2334688"/>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What skills we will continue to build on?</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
        <p:nvSpPr>
          <p:cNvPr id="411" name="Google Shape;411;p29"/>
          <p:cNvSpPr txBox="1"/>
          <p:nvPr/>
        </p:nvSpPr>
        <p:spPr>
          <a:xfrm rot="-963200">
            <a:off x="7160175" y="4099101"/>
            <a:ext cx="2559197" cy="64643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What skills we will continue to build on?</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sp>
        <p:nvSpPr>
          <p:cNvPr id="416" name="Google Shape;416;p30"/>
          <p:cNvSpPr/>
          <p:nvPr/>
        </p:nvSpPr>
        <p:spPr>
          <a:xfrm rot="5400000">
            <a:off x="616070" y="-620683"/>
            <a:ext cx="1635765" cy="1054912"/>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17" name="Google Shape;417;p30"/>
          <p:cNvSpPr/>
          <p:nvPr/>
        </p:nvSpPr>
        <p:spPr>
          <a:xfrm rot="511843">
            <a:off x="3915374" y="831119"/>
            <a:ext cx="2712898"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18" name="Google Shape;418;p30"/>
          <p:cNvSpPr txBox="1"/>
          <p:nvPr/>
        </p:nvSpPr>
        <p:spPr>
          <a:xfrm rot="527058">
            <a:off x="4026157" y="1290740"/>
            <a:ext cx="2329828" cy="64657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Y3</a:t>
            </a:r>
            <a:endParaRPr sz="1000">
              <a:solidFill>
                <a:schemeClr val="lt1"/>
              </a:solidFill>
              <a:latin typeface="Calibri"/>
              <a:ea typeface="Calibri"/>
              <a:cs typeface="Calibri"/>
              <a:sym typeface="Calibri"/>
            </a:endParaRPr>
          </a:p>
        </p:txBody>
      </p:sp>
      <p:sp>
        <p:nvSpPr>
          <p:cNvPr id="419" name="Google Shape;419;p30"/>
          <p:cNvSpPr/>
          <p:nvPr/>
        </p:nvSpPr>
        <p:spPr>
          <a:xfrm rot="9683628">
            <a:off x="4835401" y="3434351"/>
            <a:ext cx="2712885" cy="156551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20" name="Google Shape;420;p30"/>
          <p:cNvSpPr txBox="1"/>
          <p:nvPr/>
        </p:nvSpPr>
        <p:spPr>
          <a:xfrm rot="-1085943">
            <a:off x="5188689" y="3821484"/>
            <a:ext cx="2330196" cy="49246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learn about the solar system</a:t>
            </a:r>
            <a:endParaRPr sz="1000">
              <a:solidFill>
                <a:schemeClr val="lt1"/>
              </a:solidFill>
              <a:latin typeface="Calibri"/>
              <a:ea typeface="Calibri"/>
              <a:cs typeface="Calibri"/>
              <a:sym typeface="Calibri"/>
            </a:endParaRPr>
          </a:p>
        </p:txBody>
      </p:sp>
      <p:sp>
        <p:nvSpPr>
          <p:cNvPr id="421" name="Google Shape;421;p30"/>
          <p:cNvSpPr/>
          <p:nvPr/>
        </p:nvSpPr>
        <p:spPr>
          <a:xfrm rot="5400000">
            <a:off x="1558714" y="5824061"/>
            <a:ext cx="1012972" cy="1054900"/>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22" name="Google Shape;422;p30"/>
          <p:cNvSpPr/>
          <p:nvPr/>
        </p:nvSpPr>
        <p:spPr>
          <a:xfrm rot="532761">
            <a:off x="3669822" y="20478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23" name="Google Shape;423;p30"/>
          <p:cNvSpPr txBox="1"/>
          <p:nvPr/>
        </p:nvSpPr>
        <p:spPr>
          <a:xfrm rot="550418">
            <a:off x="3679186" y="24611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424" name="Google Shape;424;p30"/>
          <p:cNvSpPr/>
          <p:nvPr/>
        </p:nvSpPr>
        <p:spPr>
          <a:xfrm rot="9552617">
            <a:off x="5836868" y="4419457"/>
            <a:ext cx="2712891"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25" name="Google Shape;425;p30"/>
          <p:cNvSpPr txBox="1"/>
          <p:nvPr/>
        </p:nvSpPr>
        <p:spPr>
          <a:xfrm rot="-1289100">
            <a:off x="6154265" y="4794261"/>
            <a:ext cx="2330326" cy="64650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build on knowledge of growth by learning about the life cycle of plants.</a:t>
            </a:r>
            <a:endParaRPr sz="1000">
              <a:solidFill>
                <a:schemeClr val="lt1"/>
              </a:solidFill>
              <a:latin typeface="Calibri"/>
              <a:ea typeface="Calibri"/>
              <a:cs typeface="Calibri"/>
              <a:sym typeface="Calibri"/>
            </a:endParaRPr>
          </a:p>
        </p:txBody>
      </p:sp>
      <p:sp>
        <p:nvSpPr>
          <p:cNvPr id="426" name="Google Shape;426;p30"/>
          <p:cNvSpPr txBox="1"/>
          <p:nvPr/>
        </p:nvSpPr>
        <p:spPr>
          <a:xfrm>
            <a:off x="2112645" y="20691"/>
            <a:ext cx="5680800" cy="521400"/>
          </a:xfrm>
          <a:prstGeom prst="rect">
            <a:avLst/>
          </a:prstGeom>
          <a:noFill/>
          <a:ln>
            <a:noFill/>
          </a:ln>
        </p:spPr>
        <p:txBody>
          <a:bodyPr spcFirstLastPara="1" wrap="square" lIns="0" tIns="0" rIns="0" bIns="0" anchor="t"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600">
                <a:solidFill>
                  <a:srgbClr val="006600"/>
                </a:solidFill>
                <a:latin typeface="Calibri"/>
                <a:ea typeface="Calibri"/>
                <a:cs typeface="Calibri"/>
                <a:sym typeface="Calibri"/>
              </a:rPr>
              <a:t>Curriculum Road Map - Earth and Space</a:t>
            </a:r>
            <a:endParaRPr>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 </a:t>
            </a:r>
            <a:endParaRPr sz="1400" b="0" i="0" u="none" strike="noStrike" cap="none">
              <a:solidFill>
                <a:schemeClr val="dk1"/>
              </a:solidFill>
              <a:latin typeface="Calibri"/>
              <a:ea typeface="Calibri"/>
              <a:cs typeface="Calibri"/>
              <a:sym typeface="Calibri"/>
            </a:endParaRPr>
          </a:p>
        </p:txBody>
      </p:sp>
      <p:sp>
        <p:nvSpPr>
          <p:cNvPr id="427" name="Google Shape;427;p30"/>
          <p:cNvSpPr txBox="1"/>
          <p:nvPr/>
        </p:nvSpPr>
        <p:spPr>
          <a:xfrm>
            <a:off x="384900" y="1116625"/>
            <a:ext cx="3180300" cy="16575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3</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will continue to explore the movement of the earth in Light and Seeing, by observing and recording the length of shadows at different times in the day and learning about sun safety.</a:t>
            </a: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endParaRPr sz="900">
              <a:solidFill>
                <a:schemeClr val="dk1"/>
              </a:solidFill>
              <a:latin typeface="Calibri"/>
              <a:ea typeface="Calibri"/>
              <a:cs typeface="Calibri"/>
              <a:sym typeface="Calibri"/>
            </a:endParaRPr>
          </a:p>
          <a:p>
            <a:pPr marL="0" marR="95250" lvl="0" indent="0" algn="l"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428" name="Google Shape;428;p30"/>
          <p:cNvSpPr txBox="1"/>
          <p:nvPr/>
        </p:nvSpPr>
        <p:spPr>
          <a:xfrm>
            <a:off x="6738025" y="1274875"/>
            <a:ext cx="2915100" cy="16638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4</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In Light and Seeing in Year 4, children continue to build their understanding of shadows - how they are formed and what causes them to form. They learn about how and why the light from the sun can damage our eyes. </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1100"/>
              <a:buFont typeface="Arial"/>
              <a:buNone/>
            </a:pPr>
            <a:endParaRPr sz="1100" b="0" i="0" u="none" strike="noStrike" cap="none">
              <a:solidFill>
                <a:schemeClr val="dk1"/>
              </a:solidFill>
              <a:latin typeface="Calibri"/>
              <a:ea typeface="Calibri"/>
              <a:cs typeface="Calibri"/>
              <a:sym typeface="Calibri"/>
            </a:endParaRPr>
          </a:p>
        </p:txBody>
      </p:sp>
      <p:sp>
        <p:nvSpPr>
          <p:cNvPr id="429" name="Google Shape;429;p30"/>
          <p:cNvSpPr txBox="1"/>
          <p:nvPr/>
        </p:nvSpPr>
        <p:spPr>
          <a:xfrm>
            <a:off x="1196407" y="3574317"/>
            <a:ext cx="3387900" cy="22707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5</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learn about how the movement of the planets affects seasons and day and night. Children describe the movement of the Earth, and other planets, relative to the Sun in the solar system. Describe the movement of the Moon relative to the Earth. Describe the Sun, Earth and Moon as approximately spherical bodies. Describe the idea of the Earth’s rotation to explain day and night and the apparent movement of the sun across the sky.</a:t>
            </a:r>
            <a:endParaRPr sz="900">
              <a:solidFill>
                <a:schemeClr val="dk1"/>
              </a:solidFill>
              <a:latin typeface="Calibri"/>
              <a:ea typeface="Calibri"/>
              <a:cs typeface="Calibri"/>
              <a:sym typeface="Calibri"/>
            </a:endParaRPr>
          </a:p>
          <a:p>
            <a:pPr marL="0" marR="101600" lvl="0" indent="0" algn="l" rtl="0">
              <a:lnSpc>
                <a:spcPct val="115000"/>
              </a:lnSpc>
              <a:spcBef>
                <a:spcPts val="400"/>
              </a:spcBef>
              <a:spcAft>
                <a:spcPts val="0"/>
              </a:spcAft>
              <a:buClr>
                <a:schemeClr val="dk1"/>
              </a:buClr>
              <a:buSzPts val="1100"/>
              <a:buFont typeface="Arial"/>
              <a:buNone/>
            </a:pP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430" name="Google Shape;430;p30"/>
          <p:cNvSpPr/>
          <p:nvPr/>
        </p:nvSpPr>
        <p:spPr>
          <a:xfrm rot="532761">
            <a:off x="3669822" y="20478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31" name="Google Shape;431;p30"/>
          <p:cNvSpPr txBox="1"/>
          <p:nvPr/>
        </p:nvSpPr>
        <p:spPr>
          <a:xfrm rot="550418">
            <a:off x="3679186" y="24611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b="1">
              <a:latin typeface="Calibri"/>
              <a:ea typeface="Calibri"/>
              <a:cs typeface="Calibri"/>
              <a:sym typeface="Calibri"/>
            </a:endParaRPr>
          </a:p>
        </p:txBody>
      </p:sp>
      <p:sp>
        <p:nvSpPr>
          <p:cNvPr id="432" name="Google Shape;432;p30"/>
          <p:cNvSpPr/>
          <p:nvPr/>
        </p:nvSpPr>
        <p:spPr>
          <a:xfrm rot="9552617">
            <a:off x="5836868" y="4419457"/>
            <a:ext cx="2712891"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33" name="Google Shape;433;p30"/>
          <p:cNvSpPr txBox="1"/>
          <p:nvPr/>
        </p:nvSpPr>
        <p:spPr>
          <a:xfrm rot="-1289100">
            <a:off x="6154415" y="4794196"/>
            <a:ext cx="2330326" cy="64633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31"/>
          <p:cNvSpPr/>
          <p:nvPr/>
        </p:nvSpPr>
        <p:spPr>
          <a:xfrm rot="5400000">
            <a:off x="1136162" y="-465166"/>
            <a:ext cx="1434661" cy="1054912"/>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39" name="Google Shape;439;p31"/>
          <p:cNvSpPr/>
          <p:nvPr/>
        </p:nvSpPr>
        <p:spPr>
          <a:xfrm rot="511843">
            <a:off x="1330524" y="1038719"/>
            <a:ext cx="2712898"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40" name="Google Shape;440;p31"/>
          <p:cNvSpPr txBox="1"/>
          <p:nvPr/>
        </p:nvSpPr>
        <p:spPr>
          <a:xfrm rot="527058">
            <a:off x="1441157" y="1498315"/>
            <a:ext cx="2329828" cy="64632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relate knowledge of the solar system to tides, gravity and seasons</a:t>
            </a:r>
            <a:endParaRPr sz="1000">
              <a:solidFill>
                <a:schemeClr val="lt1"/>
              </a:solidFill>
              <a:latin typeface="Calibri"/>
              <a:ea typeface="Calibri"/>
              <a:cs typeface="Calibri"/>
              <a:sym typeface="Calibri"/>
            </a:endParaRPr>
          </a:p>
        </p:txBody>
      </p:sp>
      <p:sp>
        <p:nvSpPr>
          <p:cNvPr id="441" name="Google Shape;441;p31"/>
          <p:cNvSpPr/>
          <p:nvPr/>
        </p:nvSpPr>
        <p:spPr>
          <a:xfrm rot="532761">
            <a:off x="1084972" y="22554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42" name="Google Shape;442;p31"/>
          <p:cNvSpPr txBox="1"/>
          <p:nvPr/>
        </p:nvSpPr>
        <p:spPr>
          <a:xfrm rot="550418">
            <a:off x="1094336" y="26687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443" name="Google Shape;443;p31"/>
          <p:cNvSpPr txBox="1"/>
          <p:nvPr/>
        </p:nvSpPr>
        <p:spPr>
          <a:xfrm>
            <a:off x="2112645" y="20691"/>
            <a:ext cx="5680800" cy="521400"/>
          </a:xfrm>
          <a:prstGeom prst="rect">
            <a:avLst/>
          </a:prstGeom>
          <a:noFill/>
          <a:ln>
            <a:noFill/>
          </a:ln>
        </p:spPr>
        <p:txBody>
          <a:bodyPr spcFirstLastPara="1" wrap="square" lIns="0" tIns="0" rIns="0" bIns="0" anchor="t"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600">
                <a:solidFill>
                  <a:srgbClr val="006600"/>
                </a:solidFill>
                <a:latin typeface="Calibri"/>
                <a:ea typeface="Calibri"/>
                <a:cs typeface="Calibri"/>
                <a:sym typeface="Calibri"/>
              </a:rPr>
              <a:t>Curriculum Road Map - Earth and Space</a:t>
            </a:r>
            <a:endParaRPr>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 </a:t>
            </a:r>
            <a:endParaRPr sz="1400" b="0" i="0" u="none" strike="noStrike" cap="none">
              <a:solidFill>
                <a:schemeClr val="dk1"/>
              </a:solidFill>
              <a:latin typeface="Calibri"/>
              <a:ea typeface="Calibri"/>
              <a:cs typeface="Calibri"/>
              <a:sym typeface="Calibri"/>
            </a:endParaRPr>
          </a:p>
        </p:txBody>
      </p:sp>
      <p:sp>
        <p:nvSpPr>
          <p:cNvPr id="444" name="Google Shape;444;p31"/>
          <p:cNvSpPr txBox="1"/>
          <p:nvPr/>
        </p:nvSpPr>
        <p:spPr>
          <a:xfrm>
            <a:off x="4144537" y="1582145"/>
            <a:ext cx="4606800" cy="17847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6</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In Year 6, the children apply their knowledge of the movement of the moon around the sun to the tides. They relate their knowledge of gravity to the formation of the sun, earth and moon as approximately spherical bodies. They relate their knowledge of the solar system to seasons, time zones, day length and sun dials.</a:t>
            </a:r>
            <a:endParaRPr sz="900">
              <a:solidFill>
                <a:schemeClr val="dk1"/>
              </a:solidFill>
              <a:latin typeface="Calibri"/>
              <a:ea typeface="Calibri"/>
              <a:cs typeface="Calibri"/>
              <a:sym typeface="Calibri"/>
            </a:endParaRPr>
          </a:p>
          <a:p>
            <a:pPr marL="0" marR="101600" lvl="0" indent="0" algn="l" rtl="0">
              <a:lnSpc>
                <a:spcPct val="115000"/>
              </a:lnSpc>
              <a:spcBef>
                <a:spcPts val="400"/>
              </a:spcBef>
              <a:spcAft>
                <a:spcPts val="0"/>
              </a:spcAft>
              <a:buClr>
                <a:schemeClr val="dk1"/>
              </a:buClr>
              <a:buSzPts val="1100"/>
              <a:buFont typeface="Arial"/>
              <a:buNone/>
            </a:pP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sp>
        <p:nvSpPr>
          <p:cNvPr id="445" name="Google Shape;445;p31"/>
          <p:cNvSpPr/>
          <p:nvPr/>
        </p:nvSpPr>
        <p:spPr>
          <a:xfrm rot="532761">
            <a:off x="1084972" y="22554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46" name="Google Shape;446;p31"/>
          <p:cNvSpPr txBox="1"/>
          <p:nvPr/>
        </p:nvSpPr>
        <p:spPr>
          <a:xfrm rot="550418">
            <a:off x="1094336" y="26687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b="1">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50"/>
        <p:cNvGrpSpPr/>
        <p:nvPr/>
      </p:nvGrpSpPr>
      <p:grpSpPr>
        <a:xfrm>
          <a:off x="0" y="0"/>
          <a:ext cx="0" cy="0"/>
          <a:chOff x="0" y="0"/>
          <a:chExt cx="0" cy="0"/>
        </a:xfrm>
      </p:grpSpPr>
      <p:sp>
        <p:nvSpPr>
          <p:cNvPr id="451" name="Google Shape;451;p32"/>
          <p:cNvSpPr/>
          <p:nvPr/>
        </p:nvSpPr>
        <p:spPr>
          <a:xfrm rot="9850727">
            <a:off x="6207722" y="2575409"/>
            <a:ext cx="2712896" cy="1565514"/>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52" name="Google Shape;452;p32"/>
          <p:cNvSpPr/>
          <p:nvPr/>
        </p:nvSpPr>
        <p:spPr>
          <a:xfrm>
            <a:off x="3505200" y="789725"/>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53" name="Google Shape;453;p32"/>
          <p:cNvSpPr txBox="1"/>
          <p:nvPr/>
        </p:nvSpPr>
        <p:spPr>
          <a:xfrm>
            <a:off x="3535713" y="1193975"/>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learn about everyday materials objects are made from</a:t>
            </a:r>
            <a:endParaRPr sz="1000">
              <a:solidFill>
                <a:schemeClr val="lt1"/>
              </a:solidFill>
              <a:latin typeface="Calibri"/>
              <a:ea typeface="Calibri"/>
              <a:cs typeface="Calibri"/>
              <a:sym typeface="Calibri"/>
            </a:endParaRPr>
          </a:p>
        </p:txBody>
      </p:sp>
      <p:sp>
        <p:nvSpPr>
          <p:cNvPr id="454" name="Google Shape;454;p32"/>
          <p:cNvSpPr txBox="1"/>
          <p:nvPr/>
        </p:nvSpPr>
        <p:spPr>
          <a:xfrm rot="-926139">
            <a:off x="6598035" y="2912631"/>
            <a:ext cx="2329837" cy="64645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consider suitability of materials for purposes based on their properties</a:t>
            </a:r>
            <a:endParaRPr sz="1000">
              <a:solidFill>
                <a:schemeClr val="lt1"/>
              </a:solidFill>
              <a:latin typeface="Calibri"/>
              <a:ea typeface="Calibri"/>
              <a:cs typeface="Calibri"/>
              <a:sym typeface="Calibri"/>
            </a:endParaRPr>
          </a:p>
        </p:txBody>
      </p:sp>
      <p:sp>
        <p:nvSpPr>
          <p:cNvPr id="455" name="Google Shape;455;p32"/>
          <p:cNvSpPr/>
          <p:nvPr/>
        </p:nvSpPr>
        <p:spPr>
          <a:xfrm rot="9713380">
            <a:off x="275657" y="4358285"/>
            <a:ext cx="2712886" cy="156551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56" name="Google Shape;456;p32"/>
          <p:cNvSpPr txBox="1"/>
          <p:nvPr/>
        </p:nvSpPr>
        <p:spPr>
          <a:xfrm rot="-1001955">
            <a:off x="607667" y="4762616"/>
            <a:ext cx="2330276" cy="64653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learn about types of rock and soil and solids, liquids and gases</a:t>
            </a:r>
            <a:endParaRPr sz="1000">
              <a:solidFill>
                <a:schemeClr val="lt1"/>
              </a:solidFill>
              <a:latin typeface="Calibri"/>
              <a:ea typeface="Calibri"/>
              <a:cs typeface="Calibri"/>
              <a:sym typeface="Calibri"/>
            </a:endParaRPr>
          </a:p>
        </p:txBody>
      </p:sp>
      <p:sp>
        <p:nvSpPr>
          <p:cNvPr id="457" name="Google Shape;457;p32"/>
          <p:cNvSpPr/>
          <p:nvPr/>
        </p:nvSpPr>
        <p:spPr>
          <a:xfrm rot="9694604">
            <a:off x="1908121" y="5036322"/>
            <a:ext cx="2712882"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58" name="Google Shape;458;p32"/>
          <p:cNvSpPr txBox="1"/>
          <p:nvPr/>
        </p:nvSpPr>
        <p:spPr>
          <a:xfrm rot="-1090562">
            <a:off x="2281358" y="5419665"/>
            <a:ext cx="2330275" cy="64643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build on knowledge of growth by learning about the life cycle of plants.</a:t>
            </a:r>
            <a:endParaRPr sz="1000">
              <a:solidFill>
                <a:schemeClr val="lt1"/>
              </a:solidFill>
              <a:latin typeface="Calibri"/>
              <a:ea typeface="Calibri"/>
              <a:cs typeface="Calibri"/>
              <a:sym typeface="Calibri"/>
            </a:endParaRPr>
          </a:p>
        </p:txBody>
      </p:sp>
      <p:sp>
        <p:nvSpPr>
          <p:cNvPr id="459" name="Google Shape;459;p32"/>
          <p:cNvSpPr txBox="1"/>
          <p:nvPr/>
        </p:nvSpPr>
        <p:spPr>
          <a:xfrm rot="-926139">
            <a:off x="7243885" y="3973231"/>
            <a:ext cx="2329837" cy="64645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460" name="Google Shape;460;p32"/>
          <p:cNvSpPr/>
          <p:nvPr/>
        </p:nvSpPr>
        <p:spPr>
          <a:xfrm>
            <a:off x="3246175" y="1930438"/>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61" name="Google Shape;461;p32"/>
          <p:cNvSpPr txBox="1"/>
          <p:nvPr/>
        </p:nvSpPr>
        <p:spPr>
          <a:xfrm>
            <a:off x="3276688" y="2334688"/>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understand the parts of the plants</a:t>
            </a:r>
            <a:endParaRPr sz="1000">
              <a:solidFill>
                <a:schemeClr val="lt1"/>
              </a:solidFill>
              <a:latin typeface="Calibri"/>
              <a:ea typeface="Calibri"/>
              <a:cs typeface="Calibri"/>
              <a:sym typeface="Calibri"/>
            </a:endParaRPr>
          </a:p>
        </p:txBody>
      </p:sp>
      <p:sp>
        <p:nvSpPr>
          <p:cNvPr id="462" name="Google Shape;462;p32"/>
          <p:cNvSpPr txBox="1"/>
          <p:nvPr/>
        </p:nvSpPr>
        <p:spPr>
          <a:xfrm>
            <a:off x="2112645" y="20691"/>
            <a:ext cx="5680800" cy="521400"/>
          </a:xfrm>
          <a:prstGeom prst="rect">
            <a:avLst/>
          </a:prstGeom>
          <a:noFill/>
          <a:ln>
            <a:noFill/>
          </a:ln>
        </p:spPr>
        <p:txBody>
          <a:bodyPr spcFirstLastPara="1" wrap="square" lIns="0" tIns="0" rIns="0" bIns="0" anchor="t"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600">
                <a:solidFill>
                  <a:srgbClr val="006600"/>
                </a:solidFill>
                <a:latin typeface="Calibri"/>
                <a:ea typeface="Calibri"/>
                <a:cs typeface="Calibri"/>
                <a:sym typeface="Calibri"/>
              </a:rPr>
              <a:t>Curriculum Road Map - Materials</a:t>
            </a:r>
            <a:endParaRPr>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 </a:t>
            </a:r>
            <a:endParaRPr sz="1400" b="0" i="0" u="none" strike="noStrike" cap="none">
              <a:solidFill>
                <a:schemeClr val="dk1"/>
              </a:solidFill>
              <a:latin typeface="Calibri"/>
              <a:ea typeface="Calibri"/>
              <a:cs typeface="Calibri"/>
              <a:sym typeface="Calibri"/>
            </a:endParaRPr>
          </a:p>
        </p:txBody>
      </p:sp>
      <p:sp>
        <p:nvSpPr>
          <p:cNvPr id="463" name="Google Shape;463;p32"/>
          <p:cNvSpPr txBox="1"/>
          <p:nvPr/>
        </p:nvSpPr>
        <p:spPr>
          <a:xfrm>
            <a:off x="425125" y="1336199"/>
            <a:ext cx="2704200" cy="12927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EYFS</a:t>
            </a:r>
            <a:endParaRPr sz="900" b="1" i="0" u="none" strike="noStrike" cap="none">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begin to be able to ask questions about the place they live. Talk about why things happen and how things work. Discuss the things they have observed such as natural and found objects. Manipulates materials to achieve a planned effect.</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464" name="Google Shape;464;p32"/>
          <p:cNvSpPr txBox="1"/>
          <p:nvPr/>
        </p:nvSpPr>
        <p:spPr>
          <a:xfrm>
            <a:off x="6367725" y="880750"/>
            <a:ext cx="3036900" cy="13212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1</a:t>
            </a:r>
            <a:endParaRPr sz="900" b="1" i="0" u="none" strike="noStrike" cap="none">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distinguish between an object and the material from which it is made. Identify and name a variety of everyday materials, including wood, metal, plastic, glass, water and rock, Describe the simple physical properties of a variety of everyday materials. Compare and group together a variety of everyday materials based on their simple properties.</a:t>
            </a:r>
            <a:endParaRPr sz="900">
              <a:solidFill>
                <a:schemeClr val="dk1"/>
              </a:solidFill>
              <a:latin typeface="Calibri"/>
              <a:ea typeface="Calibri"/>
              <a:cs typeface="Calibri"/>
              <a:sym typeface="Calibri"/>
            </a:endParaRPr>
          </a:p>
        </p:txBody>
      </p:sp>
      <p:sp>
        <p:nvSpPr>
          <p:cNvPr id="465" name="Google Shape;465;p32"/>
          <p:cNvSpPr txBox="1"/>
          <p:nvPr/>
        </p:nvSpPr>
        <p:spPr>
          <a:xfrm>
            <a:off x="3058150" y="3515400"/>
            <a:ext cx="3198900" cy="14025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2</a:t>
            </a:r>
            <a:endParaRPr sz="900" b="1" i="0" u="none" strike="noStrike" cap="none">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Knowing what the object is made of from Year 1, children to identify and compare the suitability of a variety of everyday materials, including wood, metal, plastic, glass, brick, rock, paper and cardboard for particular uses. Find out how shapes of solid objects made from some materials can be changed by squashing, bending, twisting and stretching.</a:t>
            </a:r>
            <a:endParaRPr sz="900">
              <a:solidFill>
                <a:schemeClr val="dk1"/>
              </a:solidFill>
              <a:latin typeface="Calibri"/>
              <a:ea typeface="Calibri"/>
              <a:cs typeface="Calibri"/>
              <a:sym typeface="Calibri"/>
            </a:endParaRPr>
          </a:p>
        </p:txBody>
      </p:sp>
      <p:sp>
        <p:nvSpPr>
          <p:cNvPr id="466" name="Google Shape;466;p32"/>
          <p:cNvSpPr/>
          <p:nvPr/>
        </p:nvSpPr>
        <p:spPr>
          <a:xfrm rot="9694604">
            <a:off x="1908121" y="5036322"/>
            <a:ext cx="2712882"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67" name="Google Shape;467;p32"/>
          <p:cNvSpPr txBox="1"/>
          <p:nvPr/>
        </p:nvSpPr>
        <p:spPr>
          <a:xfrm rot="-1090562">
            <a:off x="2281358" y="5419665"/>
            <a:ext cx="2330275" cy="64643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b="1">
              <a:solidFill>
                <a:schemeClr val="dk1"/>
              </a:solidFill>
              <a:latin typeface="Calibri"/>
              <a:ea typeface="Calibri"/>
              <a:cs typeface="Calibri"/>
              <a:sym typeface="Calibri"/>
            </a:endParaRPr>
          </a:p>
        </p:txBody>
      </p:sp>
      <p:sp>
        <p:nvSpPr>
          <p:cNvPr id="468" name="Google Shape;468;p32"/>
          <p:cNvSpPr/>
          <p:nvPr/>
        </p:nvSpPr>
        <p:spPr>
          <a:xfrm rot="9850727">
            <a:off x="6788647" y="3715847"/>
            <a:ext cx="2712896" cy="1565514"/>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69" name="Google Shape;469;p32"/>
          <p:cNvSpPr/>
          <p:nvPr/>
        </p:nvSpPr>
        <p:spPr>
          <a:xfrm>
            <a:off x="3246175" y="1930438"/>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70" name="Google Shape;470;p32"/>
          <p:cNvSpPr txBox="1"/>
          <p:nvPr/>
        </p:nvSpPr>
        <p:spPr>
          <a:xfrm>
            <a:off x="3276688" y="2334688"/>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What skills we will continue to build on?</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
        <p:nvSpPr>
          <p:cNvPr id="471" name="Google Shape;471;p32"/>
          <p:cNvSpPr txBox="1"/>
          <p:nvPr/>
        </p:nvSpPr>
        <p:spPr>
          <a:xfrm rot="-963200">
            <a:off x="7160175" y="4099101"/>
            <a:ext cx="2559197" cy="64643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What skills we will continue to build on?</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sp>
        <p:nvSpPr>
          <p:cNvPr id="476" name="Google Shape;476;p33"/>
          <p:cNvSpPr/>
          <p:nvPr/>
        </p:nvSpPr>
        <p:spPr>
          <a:xfrm rot="5400000">
            <a:off x="616070" y="-620683"/>
            <a:ext cx="1635765" cy="1054912"/>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77" name="Google Shape;477;p33"/>
          <p:cNvSpPr/>
          <p:nvPr/>
        </p:nvSpPr>
        <p:spPr>
          <a:xfrm rot="511843">
            <a:off x="3915374" y="831119"/>
            <a:ext cx="2712898"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78" name="Google Shape;478;p33"/>
          <p:cNvSpPr txBox="1"/>
          <p:nvPr/>
        </p:nvSpPr>
        <p:spPr>
          <a:xfrm rot="527058">
            <a:off x="4014157" y="1289797"/>
            <a:ext cx="2329828" cy="800262"/>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test and categorise rocks and soils, and consider applications of states of matter</a:t>
            </a:r>
            <a:endParaRPr sz="1000">
              <a:solidFill>
                <a:schemeClr val="lt1"/>
              </a:solidFill>
              <a:latin typeface="Calibri"/>
              <a:ea typeface="Calibri"/>
              <a:cs typeface="Calibri"/>
              <a:sym typeface="Calibri"/>
            </a:endParaRPr>
          </a:p>
        </p:txBody>
      </p:sp>
      <p:sp>
        <p:nvSpPr>
          <p:cNvPr id="479" name="Google Shape;479;p33"/>
          <p:cNvSpPr/>
          <p:nvPr/>
        </p:nvSpPr>
        <p:spPr>
          <a:xfrm rot="9683628">
            <a:off x="4835401" y="3434351"/>
            <a:ext cx="2712885" cy="156551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80" name="Google Shape;480;p33"/>
          <p:cNvSpPr txBox="1"/>
          <p:nvPr/>
        </p:nvSpPr>
        <p:spPr>
          <a:xfrm rot="-1085943">
            <a:off x="5236689" y="3737608"/>
            <a:ext cx="2330196" cy="800319"/>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Learn about mixtures and solutions, apply knowledge of states of matter to separate them.</a:t>
            </a:r>
            <a:endParaRPr sz="1000">
              <a:solidFill>
                <a:schemeClr val="lt1"/>
              </a:solidFill>
              <a:latin typeface="Calibri"/>
              <a:ea typeface="Calibri"/>
              <a:cs typeface="Calibri"/>
              <a:sym typeface="Calibri"/>
            </a:endParaRPr>
          </a:p>
        </p:txBody>
      </p:sp>
      <p:sp>
        <p:nvSpPr>
          <p:cNvPr id="481" name="Google Shape;481;p33"/>
          <p:cNvSpPr/>
          <p:nvPr/>
        </p:nvSpPr>
        <p:spPr>
          <a:xfrm rot="5400000">
            <a:off x="1558714" y="5824061"/>
            <a:ext cx="1012972" cy="1054900"/>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82" name="Google Shape;482;p33"/>
          <p:cNvSpPr/>
          <p:nvPr/>
        </p:nvSpPr>
        <p:spPr>
          <a:xfrm rot="532761">
            <a:off x="3669822" y="20478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83" name="Google Shape;483;p33"/>
          <p:cNvSpPr txBox="1"/>
          <p:nvPr/>
        </p:nvSpPr>
        <p:spPr>
          <a:xfrm rot="550418">
            <a:off x="3679186" y="24611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484" name="Google Shape;484;p33"/>
          <p:cNvSpPr/>
          <p:nvPr/>
        </p:nvSpPr>
        <p:spPr>
          <a:xfrm rot="9552617">
            <a:off x="5836868" y="4419457"/>
            <a:ext cx="2712891"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85" name="Google Shape;485;p33"/>
          <p:cNvSpPr txBox="1"/>
          <p:nvPr/>
        </p:nvSpPr>
        <p:spPr>
          <a:xfrm rot="-1289100">
            <a:off x="6154265" y="4794261"/>
            <a:ext cx="2330326" cy="64650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build on knowledge of growth by learning about the life cycle of plants.</a:t>
            </a:r>
            <a:endParaRPr sz="1000">
              <a:solidFill>
                <a:schemeClr val="lt1"/>
              </a:solidFill>
              <a:latin typeface="Calibri"/>
              <a:ea typeface="Calibri"/>
              <a:cs typeface="Calibri"/>
              <a:sym typeface="Calibri"/>
            </a:endParaRPr>
          </a:p>
        </p:txBody>
      </p:sp>
      <p:sp>
        <p:nvSpPr>
          <p:cNvPr id="486" name="Google Shape;486;p33"/>
          <p:cNvSpPr txBox="1"/>
          <p:nvPr/>
        </p:nvSpPr>
        <p:spPr>
          <a:xfrm>
            <a:off x="2112645" y="20691"/>
            <a:ext cx="5680800" cy="521400"/>
          </a:xfrm>
          <a:prstGeom prst="rect">
            <a:avLst/>
          </a:prstGeom>
          <a:noFill/>
          <a:ln>
            <a:noFill/>
          </a:ln>
        </p:spPr>
        <p:txBody>
          <a:bodyPr spcFirstLastPara="1" wrap="square" lIns="0" tIns="0" rIns="0" bIns="0" anchor="t"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600">
                <a:solidFill>
                  <a:srgbClr val="006600"/>
                </a:solidFill>
                <a:latin typeface="Calibri"/>
                <a:ea typeface="Calibri"/>
                <a:cs typeface="Calibri"/>
                <a:sym typeface="Calibri"/>
              </a:rPr>
              <a:t>Curriculum Road Map - Materials</a:t>
            </a:r>
            <a:endParaRPr>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 </a:t>
            </a:r>
            <a:endParaRPr sz="1400" b="0" i="0" u="none" strike="noStrike" cap="none">
              <a:solidFill>
                <a:schemeClr val="dk1"/>
              </a:solidFill>
              <a:latin typeface="Calibri"/>
              <a:ea typeface="Calibri"/>
              <a:cs typeface="Calibri"/>
              <a:sym typeface="Calibri"/>
            </a:endParaRPr>
          </a:p>
        </p:txBody>
      </p:sp>
      <p:sp>
        <p:nvSpPr>
          <p:cNvPr id="487" name="Google Shape;487;p33"/>
          <p:cNvSpPr txBox="1"/>
          <p:nvPr/>
        </p:nvSpPr>
        <p:spPr>
          <a:xfrm>
            <a:off x="396550" y="1116625"/>
            <a:ext cx="3246000" cy="16575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3</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compare and group together different kinds of rocks based on their appearance and simple physical properties Describe in simple terms how fossils are formed when things that have lived are trapped within rock Recognise that soils are made from rocks and organic matter and compare different types of soil. They are also introduced to states of matter - solids, liquids and gases and the effects of heating and cooling. They will learn about the water cycle.</a:t>
            </a:r>
            <a:endParaRPr sz="900">
              <a:solidFill>
                <a:schemeClr val="dk1"/>
              </a:solidFill>
              <a:latin typeface="Calibri"/>
              <a:ea typeface="Calibri"/>
              <a:cs typeface="Calibri"/>
              <a:sym typeface="Calibri"/>
            </a:endParaRPr>
          </a:p>
          <a:p>
            <a:pPr marL="0" marR="95250" lvl="0" indent="0" algn="l"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488" name="Google Shape;488;p33"/>
          <p:cNvSpPr txBox="1"/>
          <p:nvPr/>
        </p:nvSpPr>
        <p:spPr>
          <a:xfrm>
            <a:off x="6671700" y="1251600"/>
            <a:ext cx="2993100" cy="21441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4</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The children develop their knowledge of rocks by exploring ways to categorise rocks based on their observable characteristics, comparing rocks based on their origins and generalising to work out ways to identify rocks. They build on their knowledge of fossils by exploring where different types of fossils are found and the types of rock they are found in. They develop their knowledge of soils by suggesting ways to test them and relating knowledge of weathering learnt in Geography Y3.</a:t>
            </a: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Categorise solids, liquids and gases and answer reasoning questions related to states of matter. Investigate condensation and evaporation logging temperature.</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1100"/>
              <a:buFont typeface="Arial"/>
              <a:buNone/>
            </a:pPr>
            <a:endParaRPr sz="1100" b="0" i="0" u="none" strike="noStrike" cap="none">
              <a:solidFill>
                <a:schemeClr val="dk1"/>
              </a:solidFill>
              <a:latin typeface="Calibri"/>
              <a:ea typeface="Calibri"/>
              <a:cs typeface="Calibri"/>
              <a:sym typeface="Calibri"/>
            </a:endParaRPr>
          </a:p>
        </p:txBody>
      </p:sp>
      <p:sp>
        <p:nvSpPr>
          <p:cNvPr id="489" name="Google Shape;489;p33"/>
          <p:cNvSpPr txBox="1"/>
          <p:nvPr/>
        </p:nvSpPr>
        <p:spPr>
          <a:xfrm>
            <a:off x="1196407" y="3574317"/>
            <a:ext cx="3387900" cy="22707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5</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should identify the part played by evaporation and condensation and associate the rate of evaporation with temperature. Know that some materials will dissolve in liquid to form a solution and describe how to recover a substance from a solution. Use knowledge of solids, liquids, and gases to decide how mixtures might be separated, including through filtering, sieving and evaporating.</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490" name="Google Shape;490;p33"/>
          <p:cNvSpPr/>
          <p:nvPr/>
        </p:nvSpPr>
        <p:spPr>
          <a:xfrm rot="532761">
            <a:off x="3669822" y="20478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91" name="Google Shape;491;p33"/>
          <p:cNvSpPr txBox="1"/>
          <p:nvPr/>
        </p:nvSpPr>
        <p:spPr>
          <a:xfrm rot="550418">
            <a:off x="3679186" y="24611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b="1">
              <a:latin typeface="Calibri"/>
              <a:ea typeface="Calibri"/>
              <a:cs typeface="Calibri"/>
              <a:sym typeface="Calibri"/>
            </a:endParaRPr>
          </a:p>
        </p:txBody>
      </p:sp>
      <p:sp>
        <p:nvSpPr>
          <p:cNvPr id="492" name="Google Shape;492;p33"/>
          <p:cNvSpPr/>
          <p:nvPr/>
        </p:nvSpPr>
        <p:spPr>
          <a:xfrm rot="9552617">
            <a:off x="5836868" y="4419457"/>
            <a:ext cx="2712891"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93" name="Google Shape;493;p33"/>
          <p:cNvSpPr txBox="1"/>
          <p:nvPr/>
        </p:nvSpPr>
        <p:spPr>
          <a:xfrm rot="-1289100">
            <a:off x="6154415" y="4794196"/>
            <a:ext cx="2330326" cy="64633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p34"/>
          <p:cNvSpPr/>
          <p:nvPr/>
        </p:nvSpPr>
        <p:spPr>
          <a:xfrm rot="5400000">
            <a:off x="1136162" y="-465166"/>
            <a:ext cx="1434661" cy="1054912"/>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99" name="Google Shape;499;p34"/>
          <p:cNvSpPr/>
          <p:nvPr/>
        </p:nvSpPr>
        <p:spPr>
          <a:xfrm rot="511843">
            <a:off x="1330524" y="1038719"/>
            <a:ext cx="2712898"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00" name="Google Shape;500;p34"/>
          <p:cNvSpPr txBox="1"/>
          <p:nvPr/>
        </p:nvSpPr>
        <p:spPr>
          <a:xfrm rot="527058">
            <a:off x="1429307" y="1421197"/>
            <a:ext cx="2329828" cy="800262"/>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Reversible and irreversible changes, testing, comparing and grouping materials based on all KS2 concepts</a:t>
            </a:r>
            <a:endParaRPr sz="1000">
              <a:solidFill>
                <a:schemeClr val="lt1"/>
              </a:solidFill>
              <a:latin typeface="Calibri"/>
              <a:ea typeface="Calibri"/>
              <a:cs typeface="Calibri"/>
              <a:sym typeface="Calibri"/>
            </a:endParaRPr>
          </a:p>
        </p:txBody>
      </p:sp>
      <p:sp>
        <p:nvSpPr>
          <p:cNvPr id="501" name="Google Shape;501;p34"/>
          <p:cNvSpPr/>
          <p:nvPr/>
        </p:nvSpPr>
        <p:spPr>
          <a:xfrm rot="532761">
            <a:off x="1084972" y="22554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02" name="Google Shape;502;p34"/>
          <p:cNvSpPr txBox="1"/>
          <p:nvPr/>
        </p:nvSpPr>
        <p:spPr>
          <a:xfrm rot="550418">
            <a:off x="1094336" y="26687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503" name="Google Shape;503;p34"/>
          <p:cNvSpPr txBox="1"/>
          <p:nvPr/>
        </p:nvSpPr>
        <p:spPr>
          <a:xfrm>
            <a:off x="2112645" y="20691"/>
            <a:ext cx="5680800" cy="521400"/>
          </a:xfrm>
          <a:prstGeom prst="rect">
            <a:avLst/>
          </a:prstGeom>
          <a:noFill/>
          <a:ln>
            <a:noFill/>
          </a:ln>
        </p:spPr>
        <p:txBody>
          <a:bodyPr spcFirstLastPara="1" wrap="square" lIns="0" tIns="0" rIns="0" bIns="0" anchor="t"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600">
                <a:solidFill>
                  <a:srgbClr val="006600"/>
                </a:solidFill>
                <a:latin typeface="Calibri"/>
                <a:ea typeface="Calibri"/>
                <a:cs typeface="Calibri"/>
                <a:sym typeface="Calibri"/>
              </a:rPr>
              <a:t>Curriculum Road Map - Materials</a:t>
            </a:r>
            <a:endParaRPr>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 </a:t>
            </a:r>
            <a:endParaRPr sz="1400" b="0" i="0" u="none" strike="noStrike" cap="none">
              <a:solidFill>
                <a:schemeClr val="dk1"/>
              </a:solidFill>
              <a:latin typeface="Calibri"/>
              <a:ea typeface="Calibri"/>
              <a:cs typeface="Calibri"/>
              <a:sym typeface="Calibri"/>
            </a:endParaRPr>
          </a:p>
        </p:txBody>
      </p:sp>
      <p:sp>
        <p:nvSpPr>
          <p:cNvPr id="504" name="Google Shape;504;p34"/>
          <p:cNvSpPr txBox="1"/>
          <p:nvPr/>
        </p:nvSpPr>
        <p:spPr>
          <a:xfrm>
            <a:off x="4144537" y="1644295"/>
            <a:ext cx="4606800" cy="17847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6</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In Year 6, children to compare and group together everyday materials based on their properties, including their hardness, solubility, transparency, conductivity (electrical and thermal), and response to magnets. Comparative and fair tests, for the uses of everyday materials, including wood, metals and plastic. Demonstrate that dissolving, mixing and changes of state are reversible changes. Explain that some changes result in the formation of new materials, and this kind of change is usually not reversible, including changes associated with burning and the action of acid on bicarbonate of soda.</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sp>
        <p:nvSpPr>
          <p:cNvPr id="505" name="Google Shape;505;p34"/>
          <p:cNvSpPr/>
          <p:nvPr/>
        </p:nvSpPr>
        <p:spPr>
          <a:xfrm rot="532761">
            <a:off x="1084972" y="22554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06" name="Google Shape;506;p34"/>
          <p:cNvSpPr txBox="1"/>
          <p:nvPr/>
        </p:nvSpPr>
        <p:spPr>
          <a:xfrm rot="550418">
            <a:off x="1094336" y="26687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b="1">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sp>
        <p:nvSpPr>
          <p:cNvPr id="511" name="Google Shape;511;p35"/>
          <p:cNvSpPr/>
          <p:nvPr/>
        </p:nvSpPr>
        <p:spPr>
          <a:xfrm rot="9850727">
            <a:off x="6207722" y="2575409"/>
            <a:ext cx="2712896" cy="1565514"/>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12" name="Google Shape;512;p35"/>
          <p:cNvSpPr/>
          <p:nvPr/>
        </p:nvSpPr>
        <p:spPr>
          <a:xfrm>
            <a:off x="3505200" y="789725"/>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13" name="Google Shape;513;p35"/>
          <p:cNvSpPr txBox="1"/>
          <p:nvPr/>
        </p:nvSpPr>
        <p:spPr>
          <a:xfrm>
            <a:off x="3535713" y="1193975"/>
            <a:ext cx="2559300" cy="492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Understand that light comes from sources</a:t>
            </a:r>
            <a:endParaRPr sz="1000">
              <a:solidFill>
                <a:schemeClr val="lt1"/>
              </a:solidFill>
              <a:latin typeface="Calibri"/>
              <a:ea typeface="Calibri"/>
              <a:cs typeface="Calibri"/>
              <a:sym typeface="Calibri"/>
            </a:endParaRPr>
          </a:p>
        </p:txBody>
      </p:sp>
      <p:sp>
        <p:nvSpPr>
          <p:cNvPr id="514" name="Google Shape;514;p35"/>
          <p:cNvSpPr txBox="1"/>
          <p:nvPr/>
        </p:nvSpPr>
        <p:spPr>
          <a:xfrm rot="-926139">
            <a:off x="6598035" y="2912631"/>
            <a:ext cx="2329837" cy="64645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Demonstrate that light travels to our eyes from a source</a:t>
            </a:r>
            <a:endParaRPr sz="1000">
              <a:solidFill>
                <a:schemeClr val="lt1"/>
              </a:solidFill>
              <a:latin typeface="Calibri"/>
              <a:ea typeface="Calibri"/>
              <a:cs typeface="Calibri"/>
              <a:sym typeface="Calibri"/>
            </a:endParaRPr>
          </a:p>
        </p:txBody>
      </p:sp>
      <p:sp>
        <p:nvSpPr>
          <p:cNvPr id="515" name="Google Shape;515;p35"/>
          <p:cNvSpPr/>
          <p:nvPr/>
        </p:nvSpPr>
        <p:spPr>
          <a:xfrm rot="9713380">
            <a:off x="275657" y="4358285"/>
            <a:ext cx="2712886" cy="156551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16" name="Google Shape;516;p35"/>
          <p:cNvSpPr txBox="1"/>
          <p:nvPr/>
        </p:nvSpPr>
        <p:spPr>
          <a:xfrm rot="-1001955">
            <a:off x="607667" y="4762616"/>
            <a:ext cx="2330276" cy="64653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Darkness as the absence of light, introduce reflection, shadows</a:t>
            </a:r>
            <a:endParaRPr sz="1000">
              <a:solidFill>
                <a:schemeClr val="lt1"/>
              </a:solidFill>
              <a:latin typeface="Calibri"/>
              <a:ea typeface="Calibri"/>
              <a:cs typeface="Calibri"/>
              <a:sym typeface="Calibri"/>
            </a:endParaRPr>
          </a:p>
        </p:txBody>
      </p:sp>
      <p:sp>
        <p:nvSpPr>
          <p:cNvPr id="517" name="Google Shape;517;p35"/>
          <p:cNvSpPr/>
          <p:nvPr/>
        </p:nvSpPr>
        <p:spPr>
          <a:xfrm rot="9694604">
            <a:off x="1908121" y="5036322"/>
            <a:ext cx="2712882"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18" name="Google Shape;518;p35"/>
          <p:cNvSpPr txBox="1"/>
          <p:nvPr/>
        </p:nvSpPr>
        <p:spPr>
          <a:xfrm rot="-1090562">
            <a:off x="2281358" y="5419665"/>
            <a:ext cx="2330275" cy="64643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build on knowledge of growth by learning about the life cycle of plants.</a:t>
            </a:r>
            <a:endParaRPr sz="1000">
              <a:solidFill>
                <a:schemeClr val="lt1"/>
              </a:solidFill>
              <a:latin typeface="Calibri"/>
              <a:ea typeface="Calibri"/>
              <a:cs typeface="Calibri"/>
              <a:sym typeface="Calibri"/>
            </a:endParaRPr>
          </a:p>
        </p:txBody>
      </p:sp>
      <p:sp>
        <p:nvSpPr>
          <p:cNvPr id="519" name="Google Shape;519;p35"/>
          <p:cNvSpPr txBox="1"/>
          <p:nvPr/>
        </p:nvSpPr>
        <p:spPr>
          <a:xfrm rot="-926139">
            <a:off x="7243885" y="3973231"/>
            <a:ext cx="2329837" cy="64645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520" name="Google Shape;520;p35"/>
          <p:cNvSpPr/>
          <p:nvPr/>
        </p:nvSpPr>
        <p:spPr>
          <a:xfrm>
            <a:off x="3246175" y="1930438"/>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21" name="Google Shape;521;p35"/>
          <p:cNvSpPr txBox="1"/>
          <p:nvPr/>
        </p:nvSpPr>
        <p:spPr>
          <a:xfrm>
            <a:off x="3276688" y="2334688"/>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understand the parts of the plants</a:t>
            </a:r>
            <a:endParaRPr sz="1000">
              <a:solidFill>
                <a:schemeClr val="lt1"/>
              </a:solidFill>
              <a:latin typeface="Calibri"/>
              <a:ea typeface="Calibri"/>
              <a:cs typeface="Calibri"/>
              <a:sym typeface="Calibri"/>
            </a:endParaRPr>
          </a:p>
        </p:txBody>
      </p:sp>
      <p:sp>
        <p:nvSpPr>
          <p:cNvPr id="522" name="Google Shape;522;p35"/>
          <p:cNvSpPr txBox="1"/>
          <p:nvPr/>
        </p:nvSpPr>
        <p:spPr>
          <a:xfrm>
            <a:off x="2112645" y="20691"/>
            <a:ext cx="5680800" cy="521400"/>
          </a:xfrm>
          <a:prstGeom prst="rect">
            <a:avLst/>
          </a:prstGeom>
          <a:noFill/>
          <a:ln>
            <a:noFill/>
          </a:ln>
        </p:spPr>
        <p:txBody>
          <a:bodyPr spcFirstLastPara="1" wrap="square" lIns="0" tIns="0" rIns="0" bIns="0" anchor="t"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600">
                <a:solidFill>
                  <a:srgbClr val="006600"/>
                </a:solidFill>
                <a:latin typeface="Calibri"/>
                <a:ea typeface="Calibri"/>
                <a:cs typeface="Calibri"/>
                <a:sym typeface="Calibri"/>
              </a:rPr>
              <a:t>Curriculum Road Map - Light and Seeing</a:t>
            </a:r>
            <a:endParaRPr>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 </a:t>
            </a:r>
            <a:endParaRPr sz="1400" b="0" i="0" u="none" strike="noStrike" cap="none">
              <a:solidFill>
                <a:schemeClr val="dk1"/>
              </a:solidFill>
              <a:latin typeface="Calibri"/>
              <a:ea typeface="Calibri"/>
              <a:cs typeface="Calibri"/>
              <a:sym typeface="Calibri"/>
            </a:endParaRPr>
          </a:p>
        </p:txBody>
      </p:sp>
      <p:sp>
        <p:nvSpPr>
          <p:cNvPr id="523" name="Google Shape;523;p35"/>
          <p:cNvSpPr txBox="1"/>
          <p:nvPr/>
        </p:nvSpPr>
        <p:spPr>
          <a:xfrm>
            <a:off x="494150" y="1391299"/>
            <a:ext cx="2704200" cy="12927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EYFS</a:t>
            </a:r>
            <a:endParaRPr sz="900" b="1" i="0" u="none" strike="noStrike" cap="none">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r>
              <a:rPr lang="en-US" sz="900">
                <a:solidFill>
                  <a:schemeClr val="dk1"/>
                </a:solidFill>
                <a:latin typeface="Calibri"/>
                <a:ea typeface="Calibri"/>
                <a:cs typeface="Calibri"/>
                <a:sym typeface="Calibri"/>
              </a:rPr>
              <a:t>Children think about their daily routine and explore the concept of day and night, learning how day is light and night is dark. They learn that we use our eyes to see.</a:t>
            </a:r>
            <a:endParaRPr sz="900" b="0" i="0" u="none" strike="noStrike" cap="none">
              <a:solidFill>
                <a:schemeClr val="dk1"/>
              </a:solidFill>
              <a:latin typeface="Calibri"/>
              <a:ea typeface="Calibri"/>
              <a:cs typeface="Calibri"/>
              <a:sym typeface="Calibri"/>
            </a:endParaRPr>
          </a:p>
        </p:txBody>
      </p:sp>
      <p:sp>
        <p:nvSpPr>
          <p:cNvPr id="524" name="Google Shape;524;p35"/>
          <p:cNvSpPr txBox="1"/>
          <p:nvPr/>
        </p:nvSpPr>
        <p:spPr>
          <a:xfrm>
            <a:off x="6490900" y="1193975"/>
            <a:ext cx="3065100" cy="13212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1</a:t>
            </a:r>
            <a:endParaRPr sz="900" b="1" i="0" u="none" strike="noStrike" cap="none">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r>
              <a:rPr lang="en-US" sz="900">
                <a:solidFill>
                  <a:schemeClr val="dk1"/>
                </a:solidFill>
                <a:latin typeface="Calibri"/>
                <a:ea typeface="Calibri"/>
                <a:cs typeface="Calibri"/>
                <a:sym typeface="Calibri"/>
              </a:rPr>
              <a:t>Name sources of light, illustrate how light travels from a source to our eyes.</a:t>
            </a:r>
            <a:endParaRPr sz="900" b="0" i="0" u="none" strike="noStrike" cap="none">
              <a:solidFill>
                <a:schemeClr val="dk1"/>
              </a:solidFill>
              <a:latin typeface="Calibri"/>
              <a:ea typeface="Calibri"/>
              <a:cs typeface="Calibri"/>
              <a:sym typeface="Calibri"/>
            </a:endParaRPr>
          </a:p>
        </p:txBody>
      </p:sp>
      <p:sp>
        <p:nvSpPr>
          <p:cNvPr id="525" name="Google Shape;525;p35"/>
          <p:cNvSpPr txBox="1"/>
          <p:nvPr/>
        </p:nvSpPr>
        <p:spPr>
          <a:xfrm>
            <a:off x="3358950" y="3515400"/>
            <a:ext cx="2812200" cy="13410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2</a:t>
            </a:r>
            <a:endParaRPr sz="900" b="1" i="0" u="none" strike="noStrike" cap="none">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r>
              <a:rPr lang="en-US" sz="900">
                <a:solidFill>
                  <a:schemeClr val="dk1"/>
                </a:solidFill>
                <a:latin typeface="Calibri"/>
                <a:ea typeface="Calibri"/>
                <a:cs typeface="Calibri"/>
                <a:sym typeface="Calibri"/>
              </a:rPr>
              <a:t>Experiment with blocking light and use this to demonstrate how light travels from a source to our eyes.</a:t>
            </a:r>
            <a:endParaRPr sz="900" b="0" i="0" u="none" strike="noStrike" cap="none">
              <a:solidFill>
                <a:schemeClr val="dk1"/>
              </a:solidFill>
              <a:latin typeface="Calibri"/>
              <a:ea typeface="Calibri"/>
              <a:cs typeface="Calibri"/>
              <a:sym typeface="Calibri"/>
            </a:endParaRPr>
          </a:p>
        </p:txBody>
      </p:sp>
      <p:sp>
        <p:nvSpPr>
          <p:cNvPr id="526" name="Google Shape;526;p35"/>
          <p:cNvSpPr/>
          <p:nvPr/>
        </p:nvSpPr>
        <p:spPr>
          <a:xfrm rot="9694604">
            <a:off x="1908121" y="5036322"/>
            <a:ext cx="2712882"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27" name="Google Shape;527;p35"/>
          <p:cNvSpPr txBox="1"/>
          <p:nvPr/>
        </p:nvSpPr>
        <p:spPr>
          <a:xfrm rot="-1090562">
            <a:off x="2281358" y="5419665"/>
            <a:ext cx="2330275" cy="64643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b="1">
              <a:solidFill>
                <a:schemeClr val="dk1"/>
              </a:solidFill>
              <a:latin typeface="Calibri"/>
              <a:ea typeface="Calibri"/>
              <a:cs typeface="Calibri"/>
              <a:sym typeface="Calibri"/>
            </a:endParaRPr>
          </a:p>
        </p:txBody>
      </p:sp>
      <p:sp>
        <p:nvSpPr>
          <p:cNvPr id="528" name="Google Shape;528;p35"/>
          <p:cNvSpPr/>
          <p:nvPr/>
        </p:nvSpPr>
        <p:spPr>
          <a:xfrm rot="9850727">
            <a:off x="6788647" y="3715847"/>
            <a:ext cx="2712896" cy="1565514"/>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29" name="Google Shape;529;p35"/>
          <p:cNvSpPr/>
          <p:nvPr/>
        </p:nvSpPr>
        <p:spPr>
          <a:xfrm>
            <a:off x="3246175" y="1930438"/>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30" name="Google Shape;530;p35"/>
          <p:cNvSpPr txBox="1"/>
          <p:nvPr/>
        </p:nvSpPr>
        <p:spPr>
          <a:xfrm>
            <a:off x="3276688" y="2334688"/>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What skills we will continue to build on?</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
        <p:nvSpPr>
          <p:cNvPr id="531" name="Google Shape;531;p35"/>
          <p:cNvSpPr txBox="1"/>
          <p:nvPr/>
        </p:nvSpPr>
        <p:spPr>
          <a:xfrm rot="-963200">
            <a:off x="7160175" y="4099101"/>
            <a:ext cx="2559197" cy="64643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What skills we will continue to build on?</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5"/>
        <p:cNvGrpSpPr/>
        <p:nvPr/>
      </p:nvGrpSpPr>
      <p:grpSpPr>
        <a:xfrm>
          <a:off x="0" y="0"/>
          <a:ext cx="0" cy="0"/>
          <a:chOff x="0" y="0"/>
          <a:chExt cx="0" cy="0"/>
        </a:xfrm>
      </p:grpSpPr>
      <p:sp>
        <p:nvSpPr>
          <p:cNvPr id="536" name="Google Shape;536;p36"/>
          <p:cNvSpPr/>
          <p:nvPr/>
        </p:nvSpPr>
        <p:spPr>
          <a:xfrm rot="5400000">
            <a:off x="616070" y="-620683"/>
            <a:ext cx="1635765" cy="1054912"/>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37" name="Google Shape;537;p36"/>
          <p:cNvSpPr/>
          <p:nvPr/>
        </p:nvSpPr>
        <p:spPr>
          <a:xfrm rot="511843">
            <a:off x="3915374" y="831119"/>
            <a:ext cx="2712898"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38" name="Google Shape;538;p36"/>
          <p:cNvSpPr txBox="1"/>
          <p:nvPr/>
        </p:nvSpPr>
        <p:spPr>
          <a:xfrm rot="527058">
            <a:off x="4037857" y="1291633"/>
            <a:ext cx="2329828" cy="492392"/>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Investigate concepts introduced in Y3</a:t>
            </a:r>
            <a:endParaRPr sz="1000">
              <a:solidFill>
                <a:schemeClr val="lt1"/>
              </a:solidFill>
              <a:latin typeface="Calibri"/>
              <a:ea typeface="Calibri"/>
              <a:cs typeface="Calibri"/>
              <a:sym typeface="Calibri"/>
            </a:endParaRPr>
          </a:p>
        </p:txBody>
      </p:sp>
      <p:sp>
        <p:nvSpPr>
          <p:cNvPr id="539" name="Google Shape;539;p36"/>
          <p:cNvSpPr/>
          <p:nvPr/>
        </p:nvSpPr>
        <p:spPr>
          <a:xfrm rot="9683628">
            <a:off x="4835401" y="3434351"/>
            <a:ext cx="2712885" cy="156551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40" name="Google Shape;540;p36"/>
          <p:cNvSpPr txBox="1"/>
          <p:nvPr/>
        </p:nvSpPr>
        <p:spPr>
          <a:xfrm rot="-1085943">
            <a:off x="5236689" y="3813808"/>
            <a:ext cx="2330196" cy="800319"/>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Understand that light travels in straight lines and that we see objects when light reflects off them</a:t>
            </a:r>
            <a:endParaRPr sz="1000">
              <a:solidFill>
                <a:schemeClr val="lt1"/>
              </a:solidFill>
              <a:latin typeface="Calibri"/>
              <a:ea typeface="Calibri"/>
              <a:cs typeface="Calibri"/>
              <a:sym typeface="Calibri"/>
            </a:endParaRPr>
          </a:p>
        </p:txBody>
      </p:sp>
      <p:sp>
        <p:nvSpPr>
          <p:cNvPr id="541" name="Google Shape;541;p36"/>
          <p:cNvSpPr/>
          <p:nvPr/>
        </p:nvSpPr>
        <p:spPr>
          <a:xfrm rot="5400000">
            <a:off x="1558714" y="5824061"/>
            <a:ext cx="1012972" cy="1054900"/>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42" name="Google Shape;542;p36"/>
          <p:cNvSpPr/>
          <p:nvPr/>
        </p:nvSpPr>
        <p:spPr>
          <a:xfrm rot="532761">
            <a:off x="3669822" y="20478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43" name="Google Shape;543;p36"/>
          <p:cNvSpPr txBox="1"/>
          <p:nvPr/>
        </p:nvSpPr>
        <p:spPr>
          <a:xfrm rot="550418">
            <a:off x="3679186" y="24611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544" name="Google Shape;544;p36"/>
          <p:cNvSpPr/>
          <p:nvPr/>
        </p:nvSpPr>
        <p:spPr>
          <a:xfrm rot="9552617">
            <a:off x="5836868" y="4419457"/>
            <a:ext cx="2712891"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45" name="Google Shape;545;p36"/>
          <p:cNvSpPr txBox="1"/>
          <p:nvPr/>
        </p:nvSpPr>
        <p:spPr>
          <a:xfrm rot="-1289100">
            <a:off x="6154265" y="4794261"/>
            <a:ext cx="2330326" cy="64650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build on knowledge of growth by learning about the life cycle of plants.</a:t>
            </a:r>
            <a:endParaRPr sz="1000">
              <a:solidFill>
                <a:schemeClr val="lt1"/>
              </a:solidFill>
              <a:latin typeface="Calibri"/>
              <a:ea typeface="Calibri"/>
              <a:cs typeface="Calibri"/>
              <a:sym typeface="Calibri"/>
            </a:endParaRPr>
          </a:p>
        </p:txBody>
      </p:sp>
      <p:sp>
        <p:nvSpPr>
          <p:cNvPr id="546" name="Google Shape;546;p36"/>
          <p:cNvSpPr txBox="1"/>
          <p:nvPr/>
        </p:nvSpPr>
        <p:spPr>
          <a:xfrm>
            <a:off x="2112645" y="20691"/>
            <a:ext cx="5680800" cy="521400"/>
          </a:xfrm>
          <a:prstGeom prst="rect">
            <a:avLst/>
          </a:prstGeom>
          <a:noFill/>
          <a:ln>
            <a:noFill/>
          </a:ln>
        </p:spPr>
        <p:txBody>
          <a:bodyPr spcFirstLastPara="1" wrap="square" lIns="0" tIns="0" rIns="0" bIns="0" anchor="t"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600">
                <a:solidFill>
                  <a:srgbClr val="006600"/>
                </a:solidFill>
                <a:latin typeface="Calibri"/>
                <a:ea typeface="Calibri"/>
                <a:cs typeface="Calibri"/>
                <a:sym typeface="Calibri"/>
              </a:rPr>
              <a:t>Curriculum Road Map - Light and Seeing</a:t>
            </a:r>
            <a:endParaRPr>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 </a:t>
            </a:r>
            <a:endParaRPr sz="1400" b="0" i="0" u="none" strike="noStrike" cap="none">
              <a:solidFill>
                <a:schemeClr val="dk1"/>
              </a:solidFill>
              <a:latin typeface="Calibri"/>
              <a:ea typeface="Calibri"/>
              <a:cs typeface="Calibri"/>
              <a:sym typeface="Calibri"/>
            </a:endParaRPr>
          </a:p>
        </p:txBody>
      </p:sp>
      <p:sp>
        <p:nvSpPr>
          <p:cNvPr id="547" name="Google Shape;547;p36"/>
          <p:cNvSpPr txBox="1"/>
          <p:nvPr/>
        </p:nvSpPr>
        <p:spPr>
          <a:xfrm>
            <a:off x="305875" y="1116625"/>
            <a:ext cx="3336900" cy="16575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3</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should recognise that they need light in order to see things and that dark is the absence of light. Notice that light is reflected from surfaces. Recognise that light from the sun can be dangerous and that there are ways to protect their eyes. Recognise that shadows are formed when the light from a light source is blocked by a solid object. Find patterns in the way that the sizes of shadows change.</a:t>
            </a: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endParaRPr sz="900">
              <a:solidFill>
                <a:schemeClr val="dk1"/>
              </a:solidFill>
              <a:latin typeface="Calibri"/>
              <a:ea typeface="Calibri"/>
              <a:cs typeface="Calibri"/>
              <a:sym typeface="Calibri"/>
            </a:endParaRPr>
          </a:p>
          <a:p>
            <a:pPr marL="0" marR="95250" lvl="0" indent="0" algn="l"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548" name="Google Shape;548;p36"/>
          <p:cNvSpPr txBox="1"/>
          <p:nvPr/>
        </p:nvSpPr>
        <p:spPr>
          <a:xfrm>
            <a:off x="6675675" y="1162288"/>
            <a:ext cx="3070500" cy="22065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4</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will build on knowledge of light and darkness from Y3 by exploring the concept of darkness as the absence of light, and investigating that we need light in order to see things - experimenting with visibility of different colours at different levels of light. They will expand on their knowledge of reflection by experimenting with reflecting light off different surfaces and categorising them according to their reflectivity. They will explain and predict the size and shape of shadows of objects in different conditions and continue to explore sun safety by investigating sunglasses and which are the most effective at protecting eyes from sunlight (without looking directly at the sun).</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1100"/>
              <a:buFont typeface="Arial"/>
              <a:buNone/>
            </a:pPr>
            <a:endParaRPr sz="1100" b="0" i="0" u="none" strike="noStrike" cap="none">
              <a:solidFill>
                <a:schemeClr val="dk1"/>
              </a:solidFill>
              <a:latin typeface="Calibri"/>
              <a:ea typeface="Calibri"/>
              <a:cs typeface="Calibri"/>
              <a:sym typeface="Calibri"/>
            </a:endParaRPr>
          </a:p>
        </p:txBody>
      </p:sp>
      <p:sp>
        <p:nvSpPr>
          <p:cNvPr id="549" name="Google Shape;549;p36"/>
          <p:cNvSpPr txBox="1"/>
          <p:nvPr/>
        </p:nvSpPr>
        <p:spPr>
          <a:xfrm>
            <a:off x="1268650" y="3988974"/>
            <a:ext cx="3387900" cy="18747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5</a:t>
            </a:r>
            <a:endParaRPr sz="900" b="1" i="0" u="none" strike="noStrike" cap="none">
              <a:solidFill>
                <a:schemeClr val="dk1"/>
              </a:solidFill>
              <a:latin typeface="Calibri"/>
              <a:ea typeface="Calibri"/>
              <a:cs typeface="Calibri"/>
              <a:sym typeface="Calibri"/>
            </a:endParaRPr>
          </a:p>
          <a:p>
            <a:pPr marL="95250" marR="95250" lvl="0" indent="0" algn="ctr" rtl="0">
              <a:lnSpc>
                <a:spcPct val="100000"/>
              </a:lnSpc>
              <a:spcBef>
                <a:spcPts val="0"/>
              </a:spcBef>
              <a:spcAft>
                <a:spcPts val="0"/>
              </a:spcAft>
              <a:buClr>
                <a:srgbClr val="000000"/>
              </a:buClr>
              <a:buSzPts val="900"/>
              <a:buFont typeface="Arial"/>
              <a:buNone/>
            </a:pPr>
            <a:endParaRPr sz="900" b="1">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should recognise that light appears to travel in straight lines. Use the idea that light travels in straight lines to explain that objects are seen because they give out or reflect light into the eye. Explain that we see things because light travels from light sources to our eyes or from light sources to objects and then to our eyes. Use the idea that light travels in straight lines to explain why shadows have the same shape as the objects that cast them.</a:t>
            </a:r>
            <a:endParaRPr sz="900" b="0" i="0" u="none" strike="noStrike" cap="none">
              <a:solidFill>
                <a:schemeClr val="dk1"/>
              </a:solidFill>
              <a:latin typeface="Calibri"/>
              <a:ea typeface="Calibri"/>
              <a:cs typeface="Calibri"/>
              <a:sym typeface="Calibri"/>
            </a:endParaRPr>
          </a:p>
        </p:txBody>
      </p:sp>
      <p:sp>
        <p:nvSpPr>
          <p:cNvPr id="550" name="Google Shape;550;p36"/>
          <p:cNvSpPr/>
          <p:nvPr/>
        </p:nvSpPr>
        <p:spPr>
          <a:xfrm rot="532761">
            <a:off x="3669822" y="20478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51" name="Google Shape;551;p36"/>
          <p:cNvSpPr txBox="1"/>
          <p:nvPr/>
        </p:nvSpPr>
        <p:spPr>
          <a:xfrm rot="550418">
            <a:off x="3679186" y="24611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b="1">
              <a:latin typeface="Calibri"/>
              <a:ea typeface="Calibri"/>
              <a:cs typeface="Calibri"/>
              <a:sym typeface="Calibri"/>
            </a:endParaRPr>
          </a:p>
        </p:txBody>
      </p:sp>
      <p:sp>
        <p:nvSpPr>
          <p:cNvPr id="552" name="Google Shape;552;p36"/>
          <p:cNvSpPr/>
          <p:nvPr/>
        </p:nvSpPr>
        <p:spPr>
          <a:xfrm rot="9552617">
            <a:off x="5836868" y="4419457"/>
            <a:ext cx="2712891"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53" name="Google Shape;553;p36"/>
          <p:cNvSpPr txBox="1"/>
          <p:nvPr/>
        </p:nvSpPr>
        <p:spPr>
          <a:xfrm rot="-1289100">
            <a:off x="6154415" y="4794196"/>
            <a:ext cx="2330326" cy="64633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57"/>
        <p:cNvGrpSpPr/>
        <p:nvPr/>
      </p:nvGrpSpPr>
      <p:grpSpPr>
        <a:xfrm>
          <a:off x="0" y="0"/>
          <a:ext cx="0" cy="0"/>
          <a:chOff x="0" y="0"/>
          <a:chExt cx="0" cy="0"/>
        </a:xfrm>
      </p:grpSpPr>
      <p:sp>
        <p:nvSpPr>
          <p:cNvPr id="558" name="Google Shape;558;p37"/>
          <p:cNvSpPr/>
          <p:nvPr/>
        </p:nvSpPr>
        <p:spPr>
          <a:xfrm rot="5400000">
            <a:off x="1136162" y="-465166"/>
            <a:ext cx="1434661" cy="1054912"/>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59" name="Google Shape;559;p37"/>
          <p:cNvSpPr/>
          <p:nvPr/>
        </p:nvSpPr>
        <p:spPr>
          <a:xfrm rot="511843">
            <a:off x="1330524" y="1038719"/>
            <a:ext cx="2712898"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60" name="Google Shape;560;p37"/>
          <p:cNvSpPr txBox="1"/>
          <p:nvPr/>
        </p:nvSpPr>
        <p:spPr>
          <a:xfrm rot="527058">
            <a:off x="1441157" y="1498315"/>
            <a:ext cx="2329828" cy="64632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Apply knowledge of concepts introduced in Y5</a:t>
            </a:r>
            <a:endParaRPr sz="1000">
              <a:solidFill>
                <a:schemeClr val="lt1"/>
              </a:solidFill>
              <a:latin typeface="Calibri"/>
              <a:ea typeface="Calibri"/>
              <a:cs typeface="Calibri"/>
              <a:sym typeface="Calibri"/>
            </a:endParaRPr>
          </a:p>
        </p:txBody>
      </p:sp>
      <p:sp>
        <p:nvSpPr>
          <p:cNvPr id="561" name="Google Shape;561;p37"/>
          <p:cNvSpPr/>
          <p:nvPr/>
        </p:nvSpPr>
        <p:spPr>
          <a:xfrm rot="532761">
            <a:off x="1084972" y="22554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62" name="Google Shape;562;p37"/>
          <p:cNvSpPr txBox="1"/>
          <p:nvPr/>
        </p:nvSpPr>
        <p:spPr>
          <a:xfrm rot="550418">
            <a:off x="1094336" y="26687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563" name="Google Shape;563;p37"/>
          <p:cNvSpPr txBox="1"/>
          <p:nvPr/>
        </p:nvSpPr>
        <p:spPr>
          <a:xfrm>
            <a:off x="2112645" y="20691"/>
            <a:ext cx="5680800" cy="521400"/>
          </a:xfrm>
          <a:prstGeom prst="rect">
            <a:avLst/>
          </a:prstGeom>
          <a:noFill/>
          <a:ln>
            <a:noFill/>
          </a:ln>
        </p:spPr>
        <p:txBody>
          <a:bodyPr spcFirstLastPara="1" wrap="square" lIns="0" tIns="0" rIns="0" bIns="0" anchor="t"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600">
                <a:solidFill>
                  <a:srgbClr val="006600"/>
                </a:solidFill>
                <a:latin typeface="Calibri"/>
                <a:ea typeface="Calibri"/>
                <a:cs typeface="Calibri"/>
                <a:sym typeface="Calibri"/>
              </a:rPr>
              <a:t>Curriculum Road Map - Light and Seeing</a:t>
            </a:r>
            <a:endParaRPr>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 </a:t>
            </a:r>
            <a:endParaRPr sz="1400" b="0" i="0" u="none" strike="noStrike" cap="none">
              <a:solidFill>
                <a:schemeClr val="dk1"/>
              </a:solidFill>
              <a:latin typeface="Calibri"/>
              <a:ea typeface="Calibri"/>
              <a:cs typeface="Calibri"/>
              <a:sym typeface="Calibri"/>
            </a:endParaRPr>
          </a:p>
        </p:txBody>
      </p:sp>
      <p:sp>
        <p:nvSpPr>
          <p:cNvPr id="564" name="Google Shape;564;p37"/>
          <p:cNvSpPr txBox="1"/>
          <p:nvPr/>
        </p:nvSpPr>
        <p:spPr>
          <a:xfrm>
            <a:off x="4213612" y="1712020"/>
            <a:ext cx="4606800" cy="17847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6</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build their knowledge of light and seeing from Year 5 by experimenting with ways to demonstrate how light travels and to apply their knowledge to questions such as ‘can light ever bend around corners?’ and ‘is light invisible?’. They will apply their knowledge of shadows and the solar system to explain why shadows appear longer in winter and shorter in summer. They will build on their understanding of reflection by constructing a periscope.</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sp>
        <p:nvSpPr>
          <p:cNvPr id="565" name="Google Shape;565;p37"/>
          <p:cNvSpPr/>
          <p:nvPr/>
        </p:nvSpPr>
        <p:spPr>
          <a:xfrm rot="532761">
            <a:off x="1084972" y="22554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66" name="Google Shape;566;p37"/>
          <p:cNvSpPr txBox="1"/>
          <p:nvPr/>
        </p:nvSpPr>
        <p:spPr>
          <a:xfrm rot="550418">
            <a:off x="1094336" y="26687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b="1">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70"/>
        <p:cNvGrpSpPr/>
        <p:nvPr/>
      </p:nvGrpSpPr>
      <p:grpSpPr>
        <a:xfrm>
          <a:off x="0" y="0"/>
          <a:ext cx="0" cy="0"/>
          <a:chOff x="0" y="0"/>
          <a:chExt cx="0" cy="0"/>
        </a:xfrm>
      </p:grpSpPr>
      <p:sp>
        <p:nvSpPr>
          <p:cNvPr id="571" name="Google Shape;571;p38"/>
          <p:cNvSpPr/>
          <p:nvPr/>
        </p:nvSpPr>
        <p:spPr>
          <a:xfrm rot="9850727">
            <a:off x="6207722" y="2575409"/>
            <a:ext cx="2712896" cy="1565514"/>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72" name="Google Shape;572;p38"/>
          <p:cNvSpPr/>
          <p:nvPr/>
        </p:nvSpPr>
        <p:spPr>
          <a:xfrm>
            <a:off x="3505200" y="789725"/>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73" name="Google Shape;573;p38"/>
          <p:cNvSpPr txBox="1"/>
          <p:nvPr/>
        </p:nvSpPr>
        <p:spPr>
          <a:xfrm>
            <a:off x="3535713" y="1193975"/>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Understand that sounds have a source</a:t>
            </a:r>
            <a:endParaRPr sz="1000">
              <a:solidFill>
                <a:schemeClr val="lt1"/>
              </a:solidFill>
              <a:latin typeface="Calibri"/>
              <a:ea typeface="Calibri"/>
              <a:cs typeface="Calibri"/>
              <a:sym typeface="Calibri"/>
            </a:endParaRPr>
          </a:p>
        </p:txBody>
      </p:sp>
      <p:sp>
        <p:nvSpPr>
          <p:cNvPr id="574" name="Google Shape;574;p38"/>
          <p:cNvSpPr txBox="1"/>
          <p:nvPr/>
        </p:nvSpPr>
        <p:spPr>
          <a:xfrm rot="-926139">
            <a:off x="6577485" y="2915422"/>
            <a:ext cx="2329837" cy="49237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Comparing and categorising sounds</a:t>
            </a:r>
            <a:endParaRPr sz="1000">
              <a:solidFill>
                <a:schemeClr val="lt1"/>
              </a:solidFill>
              <a:latin typeface="Calibri"/>
              <a:ea typeface="Calibri"/>
              <a:cs typeface="Calibri"/>
              <a:sym typeface="Calibri"/>
            </a:endParaRPr>
          </a:p>
        </p:txBody>
      </p:sp>
      <p:sp>
        <p:nvSpPr>
          <p:cNvPr id="575" name="Google Shape;575;p38"/>
          <p:cNvSpPr/>
          <p:nvPr/>
        </p:nvSpPr>
        <p:spPr>
          <a:xfrm rot="9713380">
            <a:off x="275657" y="4358285"/>
            <a:ext cx="2712886" cy="156551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76" name="Google Shape;576;p38"/>
          <p:cNvSpPr txBox="1"/>
          <p:nvPr/>
        </p:nvSpPr>
        <p:spPr>
          <a:xfrm rot="-1001955">
            <a:off x="607667" y="4762616"/>
            <a:ext cx="2330276" cy="64653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Understand sound as vibrations that travel to the ear</a:t>
            </a:r>
            <a:endParaRPr sz="1000">
              <a:solidFill>
                <a:schemeClr val="lt1"/>
              </a:solidFill>
              <a:latin typeface="Calibri"/>
              <a:ea typeface="Calibri"/>
              <a:cs typeface="Calibri"/>
              <a:sym typeface="Calibri"/>
            </a:endParaRPr>
          </a:p>
        </p:txBody>
      </p:sp>
      <p:sp>
        <p:nvSpPr>
          <p:cNvPr id="577" name="Google Shape;577;p38"/>
          <p:cNvSpPr/>
          <p:nvPr/>
        </p:nvSpPr>
        <p:spPr>
          <a:xfrm rot="9694604">
            <a:off x="1908121" y="5036322"/>
            <a:ext cx="2712882"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78" name="Google Shape;578;p38"/>
          <p:cNvSpPr txBox="1"/>
          <p:nvPr/>
        </p:nvSpPr>
        <p:spPr>
          <a:xfrm rot="-1090562">
            <a:off x="2281358" y="5419665"/>
            <a:ext cx="2330275" cy="64643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build on knowledge of growth by learning about the life cycle of plants.</a:t>
            </a:r>
            <a:endParaRPr sz="1000">
              <a:solidFill>
                <a:schemeClr val="lt1"/>
              </a:solidFill>
              <a:latin typeface="Calibri"/>
              <a:ea typeface="Calibri"/>
              <a:cs typeface="Calibri"/>
              <a:sym typeface="Calibri"/>
            </a:endParaRPr>
          </a:p>
        </p:txBody>
      </p:sp>
      <p:sp>
        <p:nvSpPr>
          <p:cNvPr id="579" name="Google Shape;579;p38"/>
          <p:cNvSpPr txBox="1"/>
          <p:nvPr/>
        </p:nvSpPr>
        <p:spPr>
          <a:xfrm rot="-926139">
            <a:off x="7243885" y="3973231"/>
            <a:ext cx="2329837" cy="64645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580" name="Google Shape;580;p38"/>
          <p:cNvSpPr/>
          <p:nvPr/>
        </p:nvSpPr>
        <p:spPr>
          <a:xfrm>
            <a:off x="3246175" y="1930438"/>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81" name="Google Shape;581;p38"/>
          <p:cNvSpPr txBox="1"/>
          <p:nvPr/>
        </p:nvSpPr>
        <p:spPr>
          <a:xfrm>
            <a:off x="3276688" y="2334688"/>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understand the parts of the plants</a:t>
            </a:r>
            <a:endParaRPr sz="1000">
              <a:solidFill>
                <a:schemeClr val="lt1"/>
              </a:solidFill>
              <a:latin typeface="Calibri"/>
              <a:ea typeface="Calibri"/>
              <a:cs typeface="Calibri"/>
              <a:sym typeface="Calibri"/>
            </a:endParaRPr>
          </a:p>
        </p:txBody>
      </p:sp>
      <p:sp>
        <p:nvSpPr>
          <p:cNvPr id="582" name="Google Shape;582;p38"/>
          <p:cNvSpPr txBox="1"/>
          <p:nvPr/>
        </p:nvSpPr>
        <p:spPr>
          <a:xfrm>
            <a:off x="2112645" y="20691"/>
            <a:ext cx="5680800" cy="521400"/>
          </a:xfrm>
          <a:prstGeom prst="rect">
            <a:avLst/>
          </a:prstGeom>
          <a:noFill/>
          <a:ln>
            <a:noFill/>
          </a:ln>
        </p:spPr>
        <p:txBody>
          <a:bodyPr spcFirstLastPara="1" wrap="square" lIns="0" tIns="0" rIns="0" bIns="0" anchor="t"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600">
                <a:solidFill>
                  <a:srgbClr val="006600"/>
                </a:solidFill>
                <a:latin typeface="Calibri"/>
                <a:ea typeface="Calibri"/>
                <a:cs typeface="Calibri"/>
                <a:sym typeface="Calibri"/>
              </a:rPr>
              <a:t>Curriculum Road Map - Sound and Hearing</a:t>
            </a:r>
            <a:endParaRPr>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 </a:t>
            </a:r>
            <a:endParaRPr sz="1400" b="0" i="0" u="none" strike="noStrike" cap="none">
              <a:solidFill>
                <a:schemeClr val="dk1"/>
              </a:solidFill>
              <a:latin typeface="Calibri"/>
              <a:ea typeface="Calibri"/>
              <a:cs typeface="Calibri"/>
              <a:sym typeface="Calibri"/>
            </a:endParaRPr>
          </a:p>
        </p:txBody>
      </p:sp>
      <p:sp>
        <p:nvSpPr>
          <p:cNvPr id="583" name="Google Shape;583;p38"/>
          <p:cNvSpPr txBox="1"/>
          <p:nvPr/>
        </p:nvSpPr>
        <p:spPr>
          <a:xfrm>
            <a:off x="362800" y="1391324"/>
            <a:ext cx="2704200" cy="12927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EYFS</a:t>
            </a:r>
            <a:endParaRPr sz="900" b="1" i="0" u="none" strike="noStrike" cap="none">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r>
              <a:rPr lang="en-US" sz="900">
                <a:solidFill>
                  <a:schemeClr val="dk1"/>
                </a:solidFill>
                <a:latin typeface="Calibri"/>
                <a:ea typeface="Calibri"/>
                <a:cs typeface="Calibri"/>
                <a:sym typeface="Calibri"/>
              </a:rPr>
              <a:t>Children explore how musical instruments make different sounds. They learn that we use our ears to hear.</a:t>
            </a:r>
            <a:endParaRPr sz="900" b="0" i="0" u="none" strike="noStrike" cap="none">
              <a:solidFill>
                <a:schemeClr val="dk1"/>
              </a:solidFill>
              <a:latin typeface="Calibri"/>
              <a:ea typeface="Calibri"/>
              <a:cs typeface="Calibri"/>
              <a:sym typeface="Calibri"/>
            </a:endParaRPr>
          </a:p>
        </p:txBody>
      </p:sp>
      <p:sp>
        <p:nvSpPr>
          <p:cNvPr id="584" name="Google Shape;584;p38"/>
          <p:cNvSpPr txBox="1"/>
          <p:nvPr/>
        </p:nvSpPr>
        <p:spPr>
          <a:xfrm>
            <a:off x="6336050" y="1258375"/>
            <a:ext cx="3068700" cy="13212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1</a:t>
            </a:r>
            <a:endParaRPr sz="900" b="1" i="0" u="none" strike="noStrike" cap="none">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will learn to name a variety of sources of sound and recognise a variety of sounds.</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will observe how we hear sounds with our ears and illustrate that ears allow us to hear sounds.</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585" name="Google Shape;585;p38"/>
          <p:cNvSpPr txBox="1"/>
          <p:nvPr/>
        </p:nvSpPr>
        <p:spPr>
          <a:xfrm>
            <a:off x="3156825" y="3635850"/>
            <a:ext cx="2930400" cy="13212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2</a:t>
            </a:r>
            <a:endParaRPr sz="900" b="1" i="0" u="none" strike="noStrike" cap="none">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r>
              <a:rPr lang="en-US" sz="900">
                <a:solidFill>
                  <a:schemeClr val="dk1"/>
                </a:solidFill>
                <a:latin typeface="Calibri"/>
                <a:ea typeface="Calibri"/>
                <a:cs typeface="Calibri"/>
                <a:sym typeface="Calibri"/>
              </a:rPr>
              <a:t>Children build on their understanding of sound by categorising sounds and comparing and contrasting them based on their own criteria. They also investigate how loud sounds can be blocked to protect our ears.</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586" name="Google Shape;586;p38"/>
          <p:cNvSpPr/>
          <p:nvPr/>
        </p:nvSpPr>
        <p:spPr>
          <a:xfrm rot="9694604">
            <a:off x="1908121" y="5036322"/>
            <a:ext cx="2712882"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87" name="Google Shape;587;p38"/>
          <p:cNvSpPr txBox="1"/>
          <p:nvPr/>
        </p:nvSpPr>
        <p:spPr>
          <a:xfrm rot="-1090562">
            <a:off x="2281358" y="5419665"/>
            <a:ext cx="2330275" cy="64643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b="1">
              <a:solidFill>
                <a:schemeClr val="dk1"/>
              </a:solidFill>
              <a:latin typeface="Calibri"/>
              <a:ea typeface="Calibri"/>
              <a:cs typeface="Calibri"/>
              <a:sym typeface="Calibri"/>
            </a:endParaRPr>
          </a:p>
        </p:txBody>
      </p:sp>
      <p:sp>
        <p:nvSpPr>
          <p:cNvPr id="588" name="Google Shape;588;p38"/>
          <p:cNvSpPr/>
          <p:nvPr/>
        </p:nvSpPr>
        <p:spPr>
          <a:xfrm rot="9850727">
            <a:off x="6788647" y="3715847"/>
            <a:ext cx="2712896" cy="1565514"/>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89" name="Google Shape;589;p38"/>
          <p:cNvSpPr/>
          <p:nvPr/>
        </p:nvSpPr>
        <p:spPr>
          <a:xfrm>
            <a:off x="3246175" y="1930438"/>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90" name="Google Shape;590;p38"/>
          <p:cNvSpPr txBox="1"/>
          <p:nvPr/>
        </p:nvSpPr>
        <p:spPr>
          <a:xfrm>
            <a:off x="3276688" y="2334688"/>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What skills we will continue to build on?</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
        <p:nvSpPr>
          <p:cNvPr id="591" name="Google Shape;591;p38"/>
          <p:cNvSpPr txBox="1"/>
          <p:nvPr/>
        </p:nvSpPr>
        <p:spPr>
          <a:xfrm rot="-963200">
            <a:off x="7160175" y="4099101"/>
            <a:ext cx="2559197" cy="646433"/>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What skills we will continue to build on?</a:t>
            </a:r>
            <a:endParaRPr sz="1000" b="1">
              <a:latin typeface="Calibri"/>
              <a:ea typeface="Calibri"/>
              <a:cs typeface="Calibri"/>
              <a:sym typeface="Calibri"/>
            </a:endParaRPr>
          </a:p>
          <a:p>
            <a:pPr marL="0" lvl="0" indent="0" algn="l" rtl="0">
              <a:spcBef>
                <a:spcPts val="0"/>
              </a:spcBef>
              <a:spcAft>
                <a:spcPts val="0"/>
              </a:spcAft>
              <a:buNone/>
            </a:pP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95"/>
        <p:cNvGrpSpPr/>
        <p:nvPr/>
      </p:nvGrpSpPr>
      <p:grpSpPr>
        <a:xfrm>
          <a:off x="0" y="0"/>
          <a:ext cx="0" cy="0"/>
          <a:chOff x="0" y="0"/>
          <a:chExt cx="0" cy="0"/>
        </a:xfrm>
      </p:grpSpPr>
      <p:sp>
        <p:nvSpPr>
          <p:cNvPr id="596" name="Google Shape;596;p39"/>
          <p:cNvSpPr/>
          <p:nvPr/>
        </p:nvSpPr>
        <p:spPr>
          <a:xfrm rot="5400000">
            <a:off x="616070" y="-620683"/>
            <a:ext cx="1635765" cy="1054912"/>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97" name="Google Shape;597;p39"/>
          <p:cNvSpPr/>
          <p:nvPr/>
        </p:nvSpPr>
        <p:spPr>
          <a:xfrm rot="511843">
            <a:off x="3915374" y="831119"/>
            <a:ext cx="2712898"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598" name="Google Shape;598;p39"/>
          <p:cNvSpPr txBox="1"/>
          <p:nvPr/>
        </p:nvSpPr>
        <p:spPr>
          <a:xfrm rot="527058">
            <a:off x="4014157" y="1289797"/>
            <a:ext cx="2329828" cy="800262"/>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Experiment to demonstrate sound as vibration, comparing and contrasting loud/quiet sounds</a:t>
            </a:r>
            <a:endParaRPr sz="1000">
              <a:solidFill>
                <a:schemeClr val="lt1"/>
              </a:solidFill>
              <a:latin typeface="Calibri"/>
              <a:ea typeface="Calibri"/>
              <a:cs typeface="Calibri"/>
              <a:sym typeface="Calibri"/>
            </a:endParaRPr>
          </a:p>
        </p:txBody>
      </p:sp>
      <p:sp>
        <p:nvSpPr>
          <p:cNvPr id="599" name="Google Shape;599;p39"/>
          <p:cNvSpPr/>
          <p:nvPr/>
        </p:nvSpPr>
        <p:spPr>
          <a:xfrm rot="9683628">
            <a:off x="4835401" y="3434351"/>
            <a:ext cx="2712885" cy="156551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00" name="Google Shape;600;p39"/>
          <p:cNvSpPr txBox="1"/>
          <p:nvPr/>
        </p:nvSpPr>
        <p:spPr>
          <a:xfrm rot="-1085943">
            <a:off x="5212689" y="3817650"/>
            <a:ext cx="2330196" cy="646536"/>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Relating sounds to objects that create them</a:t>
            </a:r>
            <a:endParaRPr sz="1000">
              <a:solidFill>
                <a:schemeClr val="lt1"/>
              </a:solidFill>
              <a:latin typeface="Calibri"/>
              <a:ea typeface="Calibri"/>
              <a:cs typeface="Calibri"/>
              <a:sym typeface="Calibri"/>
            </a:endParaRPr>
          </a:p>
        </p:txBody>
      </p:sp>
      <p:sp>
        <p:nvSpPr>
          <p:cNvPr id="601" name="Google Shape;601;p39"/>
          <p:cNvSpPr/>
          <p:nvPr/>
        </p:nvSpPr>
        <p:spPr>
          <a:xfrm rot="5400000">
            <a:off x="1558714" y="5824061"/>
            <a:ext cx="1012972" cy="1054900"/>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02" name="Google Shape;602;p39"/>
          <p:cNvSpPr/>
          <p:nvPr/>
        </p:nvSpPr>
        <p:spPr>
          <a:xfrm rot="532761">
            <a:off x="3669822" y="20478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03" name="Google Shape;603;p39"/>
          <p:cNvSpPr txBox="1"/>
          <p:nvPr/>
        </p:nvSpPr>
        <p:spPr>
          <a:xfrm rot="550418">
            <a:off x="3679186" y="24611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604" name="Google Shape;604;p39"/>
          <p:cNvSpPr/>
          <p:nvPr/>
        </p:nvSpPr>
        <p:spPr>
          <a:xfrm rot="9552617">
            <a:off x="5836868" y="4419457"/>
            <a:ext cx="2712891"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05" name="Google Shape;605;p39"/>
          <p:cNvSpPr txBox="1"/>
          <p:nvPr/>
        </p:nvSpPr>
        <p:spPr>
          <a:xfrm rot="-1289100">
            <a:off x="6154265" y="4794261"/>
            <a:ext cx="2330326" cy="64650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build on knowledge of growth by learning about the life cycle of plants.</a:t>
            </a:r>
            <a:endParaRPr sz="1000">
              <a:solidFill>
                <a:schemeClr val="lt1"/>
              </a:solidFill>
              <a:latin typeface="Calibri"/>
              <a:ea typeface="Calibri"/>
              <a:cs typeface="Calibri"/>
              <a:sym typeface="Calibri"/>
            </a:endParaRPr>
          </a:p>
        </p:txBody>
      </p:sp>
      <p:sp>
        <p:nvSpPr>
          <p:cNvPr id="606" name="Google Shape;606;p39"/>
          <p:cNvSpPr txBox="1"/>
          <p:nvPr/>
        </p:nvSpPr>
        <p:spPr>
          <a:xfrm>
            <a:off x="2112645" y="20691"/>
            <a:ext cx="5680800" cy="521400"/>
          </a:xfrm>
          <a:prstGeom prst="rect">
            <a:avLst/>
          </a:prstGeom>
          <a:noFill/>
          <a:ln>
            <a:noFill/>
          </a:ln>
        </p:spPr>
        <p:txBody>
          <a:bodyPr spcFirstLastPara="1" wrap="square" lIns="0" tIns="0" rIns="0" bIns="0" anchor="t"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600">
                <a:solidFill>
                  <a:srgbClr val="006600"/>
                </a:solidFill>
                <a:latin typeface="Calibri"/>
                <a:ea typeface="Calibri"/>
                <a:cs typeface="Calibri"/>
                <a:sym typeface="Calibri"/>
              </a:rPr>
              <a:t>Curriculum Road Map - Sound and Hearing</a:t>
            </a:r>
            <a:endParaRPr>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 </a:t>
            </a:r>
            <a:endParaRPr sz="1400" b="0" i="0" u="none" strike="noStrike" cap="none">
              <a:solidFill>
                <a:schemeClr val="dk1"/>
              </a:solidFill>
              <a:latin typeface="Calibri"/>
              <a:ea typeface="Calibri"/>
              <a:cs typeface="Calibri"/>
              <a:sym typeface="Calibri"/>
            </a:endParaRPr>
          </a:p>
        </p:txBody>
      </p:sp>
      <p:sp>
        <p:nvSpPr>
          <p:cNvPr id="607" name="Google Shape;607;p39"/>
          <p:cNvSpPr txBox="1"/>
          <p:nvPr/>
        </p:nvSpPr>
        <p:spPr>
          <a:xfrm>
            <a:off x="373250" y="1116625"/>
            <a:ext cx="3143100" cy="16575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3</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Listen to and describe a range of sounds from different sources.</a:t>
            </a: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Identify the source of sounds.</a:t>
            </a: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Listen to and describe sounds through a variety of mediums.</a:t>
            </a: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Draw a labelled diagram that shows how vibrations travel through a medium to the ear.</a:t>
            </a: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endParaRPr sz="900">
              <a:solidFill>
                <a:schemeClr val="dk1"/>
              </a:solidFill>
              <a:latin typeface="Calibri"/>
              <a:ea typeface="Calibri"/>
              <a:cs typeface="Calibri"/>
              <a:sym typeface="Calibri"/>
            </a:endParaRPr>
          </a:p>
          <a:p>
            <a:pPr marL="0" marR="95250" lvl="0" indent="0" algn="l"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608" name="Google Shape;608;p39"/>
          <p:cNvSpPr txBox="1"/>
          <p:nvPr/>
        </p:nvSpPr>
        <p:spPr>
          <a:xfrm>
            <a:off x="6684525" y="1433650"/>
            <a:ext cx="2922000" cy="19506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4</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Complete experiments and record findings that demonstrate how a tuning fork is vibrating when it makes a sound.</a:t>
            </a: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Compare and contrast how loud and quiet sounds are made.</a:t>
            </a: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Experiment with stringed musical instruments to discover how high and low notes are made and explain your findings.</a:t>
            </a: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Explain the role of vibration in creating sounds.</a:t>
            </a: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1100"/>
              <a:buFont typeface="Arial"/>
              <a:buNone/>
            </a:pPr>
            <a:endParaRPr sz="1100" b="0" i="0" u="none" strike="noStrike" cap="none">
              <a:solidFill>
                <a:schemeClr val="dk1"/>
              </a:solidFill>
              <a:latin typeface="Calibri"/>
              <a:ea typeface="Calibri"/>
              <a:cs typeface="Calibri"/>
              <a:sym typeface="Calibri"/>
            </a:endParaRPr>
          </a:p>
        </p:txBody>
      </p:sp>
      <p:sp>
        <p:nvSpPr>
          <p:cNvPr id="609" name="Google Shape;609;p39"/>
          <p:cNvSpPr txBox="1"/>
          <p:nvPr/>
        </p:nvSpPr>
        <p:spPr>
          <a:xfrm>
            <a:off x="1268657" y="3574317"/>
            <a:ext cx="3387900" cy="22707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5</a:t>
            </a:r>
            <a:endParaRPr sz="1400" b="0" i="0" u="none" strike="noStrike" cap="none">
              <a:solidFill>
                <a:srgbClr val="000000"/>
              </a:solidFill>
              <a:latin typeface="Arial"/>
              <a:ea typeface="Arial"/>
              <a:cs typeface="Arial"/>
              <a:sym typeface="Arial"/>
            </a:endParaRPr>
          </a:p>
          <a:p>
            <a:pPr marL="95250" marR="95250" lvl="0" indent="0" algn="ctr" rtl="0">
              <a:lnSpc>
                <a:spcPct val="100000"/>
              </a:lnSpc>
              <a:spcBef>
                <a:spcPts val="355"/>
              </a:spcBef>
              <a:spcAft>
                <a:spcPts val="0"/>
              </a:spcAft>
              <a:buClr>
                <a:schemeClr val="dk1"/>
              </a:buClr>
              <a:buSzPts val="1100"/>
              <a:buFont typeface="Arial"/>
              <a:buNone/>
            </a:pPr>
            <a:r>
              <a:rPr lang="en-US" sz="900">
                <a:solidFill>
                  <a:schemeClr val="dk1"/>
                </a:solidFill>
                <a:latin typeface="Calibri"/>
                <a:ea typeface="Calibri"/>
                <a:cs typeface="Calibri"/>
                <a:sym typeface="Calibri"/>
              </a:rPr>
              <a:t>Observe and describe the differences in the pitch of a sound and the object that produced it.</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chemeClr val="dk1"/>
              </a:buClr>
              <a:buSzPts val="1100"/>
              <a:buFont typeface="Arial"/>
              <a:buNone/>
            </a:pPr>
            <a:r>
              <a:rPr lang="en-US" sz="900">
                <a:solidFill>
                  <a:schemeClr val="dk1"/>
                </a:solidFill>
                <a:latin typeface="Calibri"/>
                <a:ea typeface="Calibri"/>
                <a:cs typeface="Calibri"/>
                <a:sym typeface="Calibri"/>
              </a:rPr>
              <a:t>Observe and describe differences in the volume of a sound and the strength of the vibrations that produced it.</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chemeClr val="dk1"/>
              </a:buClr>
              <a:buSzPts val="1100"/>
              <a:buFont typeface="Arial"/>
              <a:buNone/>
            </a:pPr>
            <a:r>
              <a:rPr lang="en-US" sz="900">
                <a:solidFill>
                  <a:schemeClr val="dk1"/>
                </a:solidFill>
                <a:latin typeface="Calibri"/>
                <a:ea typeface="Calibri"/>
                <a:cs typeface="Calibri"/>
                <a:sym typeface="Calibri"/>
              </a:rPr>
              <a:t>Observe and describe differences in sounds that are close and far away from their sources.</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chemeClr val="dk1"/>
              </a:buClr>
              <a:buSzPts val="1100"/>
              <a:buFont typeface="Arial"/>
              <a:buNone/>
            </a:pP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610" name="Google Shape;610;p39"/>
          <p:cNvSpPr/>
          <p:nvPr/>
        </p:nvSpPr>
        <p:spPr>
          <a:xfrm rot="532761">
            <a:off x="3669822" y="20478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11" name="Google Shape;611;p39"/>
          <p:cNvSpPr txBox="1"/>
          <p:nvPr/>
        </p:nvSpPr>
        <p:spPr>
          <a:xfrm rot="550418">
            <a:off x="3679186" y="24611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b="1">
              <a:latin typeface="Calibri"/>
              <a:ea typeface="Calibri"/>
              <a:cs typeface="Calibri"/>
              <a:sym typeface="Calibri"/>
            </a:endParaRPr>
          </a:p>
        </p:txBody>
      </p:sp>
      <p:sp>
        <p:nvSpPr>
          <p:cNvPr id="612" name="Google Shape;612;p39"/>
          <p:cNvSpPr/>
          <p:nvPr/>
        </p:nvSpPr>
        <p:spPr>
          <a:xfrm rot="9552617">
            <a:off x="5836868" y="4419457"/>
            <a:ext cx="2712891" cy="1565513"/>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13" name="Google Shape;613;p39"/>
          <p:cNvSpPr txBox="1"/>
          <p:nvPr/>
        </p:nvSpPr>
        <p:spPr>
          <a:xfrm rot="-1289100">
            <a:off x="6154415" y="4794196"/>
            <a:ext cx="2330326" cy="64633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a:solidFill>
                <a:schemeClr val="lt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17"/>
        <p:cNvGrpSpPr/>
        <p:nvPr/>
      </p:nvGrpSpPr>
      <p:grpSpPr>
        <a:xfrm>
          <a:off x="0" y="0"/>
          <a:ext cx="0" cy="0"/>
          <a:chOff x="0" y="0"/>
          <a:chExt cx="0" cy="0"/>
        </a:xfrm>
      </p:grpSpPr>
      <p:sp>
        <p:nvSpPr>
          <p:cNvPr id="618" name="Google Shape;618;p40"/>
          <p:cNvSpPr/>
          <p:nvPr/>
        </p:nvSpPr>
        <p:spPr>
          <a:xfrm rot="5400000">
            <a:off x="1136162" y="-465166"/>
            <a:ext cx="1434661" cy="1054912"/>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19" name="Google Shape;619;p40"/>
          <p:cNvSpPr/>
          <p:nvPr/>
        </p:nvSpPr>
        <p:spPr>
          <a:xfrm rot="511843">
            <a:off x="1330524" y="1038719"/>
            <a:ext cx="2712898"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20" name="Google Shape;620;p40"/>
          <p:cNvSpPr txBox="1"/>
          <p:nvPr/>
        </p:nvSpPr>
        <p:spPr>
          <a:xfrm rot="527058">
            <a:off x="1441157" y="1498315"/>
            <a:ext cx="2329828" cy="64632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Demonstrate patterns between objects and sounds</a:t>
            </a:r>
            <a:endParaRPr sz="1000">
              <a:solidFill>
                <a:schemeClr val="lt1"/>
              </a:solidFill>
              <a:latin typeface="Calibri"/>
              <a:ea typeface="Calibri"/>
              <a:cs typeface="Calibri"/>
              <a:sym typeface="Calibri"/>
            </a:endParaRPr>
          </a:p>
        </p:txBody>
      </p:sp>
      <p:sp>
        <p:nvSpPr>
          <p:cNvPr id="621" name="Google Shape;621;p40"/>
          <p:cNvSpPr/>
          <p:nvPr/>
        </p:nvSpPr>
        <p:spPr>
          <a:xfrm rot="532761">
            <a:off x="1084972" y="22554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22" name="Google Shape;622;p40"/>
          <p:cNvSpPr txBox="1"/>
          <p:nvPr/>
        </p:nvSpPr>
        <p:spPr>
          <a:xfrm rot="550418">
            <a:off x="1094336" y="26687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deepen knowledge of concepts introduced in Y1</a:t>
            </a:r>
            <a:endParaRPr sz="1000">
              <a:solidFill>
                <a:schemeClr val="lt1"/>
              </a:solidFill>
              <a:latin typeface="Calibri"/>
              <a:ea typeface="Calibri"/>
              <a:cs typeface="Calibri"/>
              <a:sym typeface="Calibri"/>
            </a:endParaRPr>
          </a:p>
        </p:txBody>
      </p:sp>
      <p:sp>
        <p:nvSpPr>
          <p:cNvPr id="623" name="Google Shape;623;p40"/>
          <p:cNvSpPr txBox="1"/>
          <p:nvPr/>
        </p:nvSpPr>
        <p:spPr>
          <a:xfrm>
            <a:off x="2112645" y="20691"/>
            <a:ext cx="5680800" cy="521400"/>
          </a:xfrm>
          <a:prstGeom prst="rect">
            <a:avLst/>
          </a:prstGeom>
          <a:noFill/>
          <a:ln>
            <a:noFill/>
          </a:ln>
        </p:spPr>
        <p:txBody>
          <a:bodyPr spcFirstLastPara="1" wrap="square" lIns="0" tIns="0" rIns="0" bIns="0" anchor="t"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600">
                <a:solidFill>
                  <a:srgbClr val="006600"/>
                </a:solidFill>
                <a:latin typeface="Calibri"/>
                <a:ea typeface="Calibri"/>
                <a:cs typeface="Calibri"/>
                <a:sym typeface="Calibri"/>
              </a:rPr>
              <a:t>Curriculum Road Map - Sound and Hearing</a:t>
            </a:r>
            <a:endParaRPr>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 </a:t>
            </a:r>
            <a:endParaRPr sz="1400" b="0" i="0" u="none" strike="noStrike" cap="none">
              <a:solidFill>
                <a:schemeClr val="dk1"/>
              </a:solidFill>
              <a:latin typeface="Calibri"/>
              <a:ea typeface="Calibri"/>
              <a:cs typeface="Calibri"/>
              <a:sym typeface="Calibri"/>
            </a:endParaRPr>
          </a:p>
        </p:txBody>
      </p:sp>
      <p:sp>
        <p:nvSpPr>
          <p:cNvPr id="624" name="Google Shape;624;p40"/>
          <p:cNvSpPr txBox="1"/>
          <p:nvPr/>
        </p:nvSpPr>
        <p:spPr>
          <a:xfrm>
            <a:off x="4283462" y="1712020"/>
            <a:ext cx="4606800" cy="17847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6</a:t>
            </a:r>
            <a:endParaRPr sz="1400" b="0" i="0" u="none" strike="noStrike" cap="none">
              <a:solidFill>
                <a:srgbClr val="000000"/>
              </a:solidFill>
              <a:latin typeface="Arial"/>
              <a:ea typeface="Arial"/>
              <a:cs typeface="Arial"/>
              <a:sym typeface="Arial"/>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Experiment with, explain and demonstrate the pattern between pitch of sound and the features of the object that produced it.</a:t>
            </a: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Experiment with, explain and demonstrate the pattern between the volume of a sound and the strength of the vibrations that produced it.</a:t>
            </a: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Experiment with, explain and demonstrate the pattern between the volume of a sound and the distance from its source.</a:t>
            </a: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endParaRPr sz="9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b="0" i="0" u="none" strike="noStrike" cap="none">
              <a:solidFill>
                <a:schemeClr val="dk1"/>
              </a:solidFill>
              <a:latin typeface="Calibri"/>
              <a:ea typeface="Calibri"/>
              <a:cs typeface="Calibri"/>
              <a:sym typeface="Calibri"/>
            </a:endParaRPr>
          </a:p>
        </p:txBody>
      </p:sp>
      <p:sp>
        <p:nvSpPr>
          <p:cNvPr id="625" name="Google Shape;625;p40"/>
          <p:cNvSpPr/>
          <p:nvPr/>
        </p:nvSpPr>
        <p:spPr>
          <a:xfrm rot="532761">
            <a:off x="1084972" y="2255475"/>
            <a:ext cx="2712899"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26" name="Google Shape;626;p40"/>
          <p:cNvSpPr txBox="1"/>
          <p:nvPr/>
        </p:nvSpPr>
        <p:spPr>
          <a:xfrm rot="550418">
            <a:off x="1094336" y="2668793"/>
            <a:ext cx="2329596" cy="646344"/>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solidFill>
                  <a:schemeClr val="dk1"/>
                </a:solidFill>
                <a:latin typeface="Calibri"/>
                <a:ea typeface="Calibri"/>
                <a:cs typeface="Calibri"/>
                <a:sym typeface="Calibri"/>
              </a:rPr>
              <a:t>What skills we will continue to build on?</a:t>
            </a:r>
            <a:endParaRPr sz="1000" b="1">
              <a:solidFill>
                <a:schemeClr val="dk1"/>
              </a:solidFill>
              <a:latin typeface="Calibri"/>
              <a:ea typeface="Calibri"/>
              <a:cs typeface="Calibri"/>
              <a:sym typeface="Calibri"/>
            </a:endParaRPr>
          </a:p>
          <a:p>
            <a:pPr marL="0" lvl="0" indent="0" algn="l" rtl="0">
              <a:spcBef>
                <a:spcPts val="0"/>
              </a:spcBef>
              <a:spcAft>
                <a:spcPts val="0"/>
              </a:spcAft>
              <a:buNone/>
            </a:pPr>
            <a:endParaRPr sz="1000" b="1">
              <a:solidFill>
                <a:schemeClr val="dk1"/>
              </a:solidFill>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See working scientifically progression</a:t>
            </a:r>
            <a:endParaRPr sz="1000" b="1">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30"/>
        <p:cNvGrpSpPr/>
        <p:nvPr/>
      </p:nvGrpSpPr>
      <p:grpSpPr>
        <a:xfrm>
          <a:off x="0" y="0"/>
          <a:ext cx="0" cy="0"/>
          <a:chOff x="0" y="0"/>
          <a:chExt cx="0" cy="0"/>
        </a:xfrm>
      </p:grpSpPr>
      <p:sp>
        <p:nvSpPr>
          <p:cNvPr id="631" name="Google Shape;631;p41"/>
          <p:cNvSpPr/>
          <p:nvPr/>
        </p:nvSpPr>
        <p:spPr>
          <a:xfrm rot="9850727">
            <a:off x="6207722" y="2575409"/>
            <a:ext cx="2712896" cy="1565514"/>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32" name="Google Shape;632;p41"/>
          <p:cNvSpPr/>
          <p:nvPr/>
        </p:nvSpPr>
        <p:spPr>
          <a:xfrm>
            <a:off x="3505200" y="789725"/>
            <a:ext cx="2751704" cy="1460101"/>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33" name="Google Shape;633;p41"/>
          <p:cNvSpPr txBox="1"/>
          <p:nvPr/>
        </p:nvSpPr>
        <p:spPr>
          <a:xfrm>
            <a:off x="3535713" y="1193975"/>
            <a:ext cx="2559300" cy="6465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move from noticing to working scientifically</a:t>
            </a:r>
            <a:endParaRPr sz="1000">
              <a:solidFill>
                <a:schemeClr val="lt1"/>
              </a:solidFill>
              <a:latin typeface="Calibri"/>
              <a:ea typeface="Calibri"/>
              <a:cs typeface="Calibri"/>
              <a:sym typeface="Calibri"/>
            </a:endParaRPr>
          </a:p>
        </p:txBody>
      </p:sp>
      <p:sp>
        <p:nvSpPr>
          <p:cNvPr id="634" name="Google Shape;634;p41"/>
          <p:cNvSpPr txBox="1"/>
          <p:nvPr/>
        </p:nvSpPr>
        <p:spPr>
          <a:xfrm rot="-926139">
            <a:off x="6598035" y="2912631"/>
            <a:ext cx="2329837" cy="64645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develop more sophisticated scientific skills</a:t>
            </a:r>
            <a:endParaRPr sz="1000">
              <a:solidFill>
                <a:schemeClr val="lt1"/>
              </a:solidFill>
              <a:latin typeface="Calibri"/>
              <a:ea typeface="Calibri"/>
              <a:cs typeface="Calibri"/>
              <a:sym typeface="Calibri"/>
            </a:endParaRPr>
          </a:p>
        </p:txBody>
      </p:sp>
      <p:sp>
        <p:nvSpPr>
          <p:cNvPr id="635" name="Google Shape;635;p41"/>
          <p:cNvSpPr txBox="1"/>
          <p:nvPr/>
        </p:nvSpPr>
        <p:spPr>
          <a:xfrm>
            <a:off x="2112645" y="20691"/>
            <a:ext cx="5680800" cy="521400"/>
          </a:xfrm>
          <a:prstGeom prst="rect">
            <a:avLst/>
          </a:prstGeom>
          <a:noFill/>
          <a:ln>
            <a:noFill/>
          </a:ln>
        </p:spPr>
        <p:txBody>
          <a:bodyPr spcFirstLastPara="1" wrap="square" lIns="0" tIns="0" rIns="0" bIns="0" anchor="t"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600">
                <a:solidFill>
                  <a:srgbClr val="006600"/>
                </a:solidFill>
                <a:latin typeface="Calibri"/>
                <a:ea typeface="Calibri"/>
                <a:cs typeface="Calibri"/>
                <a:sym typeface="Calibri"/>
              </a:rPr>
              <a:t>Curriculum Road Map - Working Scientifically</a:t>
            </a:r>
            <a:endParaRPr>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 </a:t>
            </a:r>
            <a:endParaRPr sz="1400" b="0" i="0" u="none" strike="noStrike" cap="none">
              <a:solidFill>
                <a:schemeClr val="dk1"/>
              </a:solidFill>
              <a:latin typeface="Calibri"/>
              <a:ea typeface="Calibri"/>
              <a:cs typeface="Calibri"/>
              <a:sym typeface="Calibri"/>
            </a:endParaRPr>
          </a:p>
        </p:txBody>
      </p:sp>
      <p:sp>
        <p:nvSpPr>
          <p:cNvPr id="636" name="Google Shape;636;p41"/>
          <p:cNvSpPr txBox="1"/>
          <p:nvPr/>
        </p:nvSpPr>
        <p:spPr>
          <a:xfrm>
            <a:off x="494150" y="1321549"/>
            <a:ext cx="2704200" cy="12927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EYFS</a:t>
            </a:r>
            <a:endParaRPr sz="900" b="1" i="0" u="none" strike="noStrike" cap="none">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r>
              <a:rPr lang="en-US" sz="900">
                <a:solidFill>
                  <a:schemeClr val="dk1"/>
                </a:solidFill>
                <a:latin typeface="Calibri"/>
                <a:ea typeface="Calibri"/>
                <a:cs typeface="Calibri"/>
                <a:sym typeface="Calibri"/>
              </a:rPr>
              <a:t>Children should know about similarities and differences in relation to places, objects, materials and living things, make observations of animals and plants, explore a variety of materials, tools and techniques, experimenting with colour, design, texture, form and function.</a:t>
            </a:r>
            <a:endParaRPr sz="900">
              <a:solidFill>
                <a:schemeClr val="dk1"/>
              </a:solidFill>
              <a:latin typeface="Calibri"/>
              <a:ea typeface="Calibri"/>
              <a:cs typeface="Calibri"/>
              <a:sym typeface="Calibri"/>
            </a:endParaRPr>
          </a:p>
          <a:p>
            <a:pPr marL="95250" marR="95250" lvl="0" indent="0" algn="ctr"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637" name="Google Shape;637;p41"/>
          <p:cNvSpPr txBox="1"/>
          <p:nvPr/>
        </p:nvSpPr>
        <p:spPr>
          <a:xfrm>
            <a:off x="6379375" y="1078675"/>
            <a:ext cx="3036900" cy="13212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1 -2</a:t>
            </a:r>
            <a:endParaRPr sz="900" b="1" i="0" u="none" strike="noStrike" cap="none">
              <a:solidFill>
                <a:schemeClr val="dk1"/>
              </a:solidFill>
              <a:latin typeface="Calibri"/>
              <a:ea typeface="Calibri"/>
              <a:cs typeface="Calibri"/>
              <a:sym typeface="Calibri"/>
            </a:endParaRPr>
          </a:p>
          <a:p>
            <a:pPr marL="40005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Ask simple questions.</a:t>
            </a:r>
            <a:endParaRPr sz="900">
              <a:solidFill>
                <a:schemeClr val="dk1"/>
              </a:solidFill>
              <a:latin typeface="Calibri"/>
              <a:ea typeface="Calibri"/>
              <a:cs typeface="Calibri"/>
              <a:sym typeface="Calibri"/>
            </a:endParaRPr>
          </a:p>
          <a:p>
            <a:pPr marL="40005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Observe closely, using simple equipment.</a:t>
            </a:r>
            <a:endParaRPr sz="900">
              <a:solidFill>
                <a:schemeClr val="dk1"/>
              </a:solidFill>
              <a:latin typeface="Calibri"/>
              <a:ea typeface="Calibri"/>
              <a:cs typeface="Calibri"/>
              <a:sym typeface="Calibri"/>
            </a:endParaRPr>
          </a:p>
          <a:p>
            <a:pPr marL="40005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Perform simple tests.</a:t>
            </a:r>
            <a:endParaRPr sz="900">
              <a:solidFill>
                <a:schemeClr val="dk1"/>
              </a:solidFill>
              <a:latin typeface="Calibri"/>
              <a:ea typeface="Calibri"/>
              <a:cs typeface="Calibri"/>
              <a:sym typeface="Calibri"/>
            </a:endParaRPr>
          </a:p>
          <a:p>
            <a:pPr marL="40005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Identify and classify.</a:t>
            </a:r>
            <a:endParaRPr sz="900">
              <a:solidFill>
                <a:schemeClr val="dk1"/>
              </a:solidFill>
              <a:latin typeface="Calibri"/>
              <a:ea typeface="Calibri"/>
              <a:cs typeface="Calibri"/>
              <a:sym typeface="Calibri"/>
            </a:endParaRPr>
          </a:p>
          <a:p>
            <a:pPr marL="40005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Use observations and ideas to suggest answers to questions.</a:t>
            </a:r>
            <a:endParaRPr sz="900">
              <a:solidFill>
                <a:schemeClr val="dk1"/>
              </a:solidFill>
              <a:latin typeface="Calibri"/>
              <a:ea typeface="Calibri"/>
              <a:cs typeface="Calibri"/>
              <a:sym typeface="Calibri"/>
            </a:endParaRPr>
          </a:p>
          <a:p>
            <a:pPr marL="40005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Gather and record data to help in answering questions.</a:t>
            </a:r>
            <a:endParaRPr sz="900">
              <a:solidFill>
                <a:schemeClr val="dk1"/>
              </a:solidFill>
              <a:latin typeface="Calibri"/>
              <a:ea typeface="Calibri"/>
              <a:cs typeface="Calibri"/>
              <a:sym typeface="Calibri"/>
            </a:endParaRPr>
          </a:p>
        </p:txBody>
      </p:sp>
      <p:sp>
        <p:nvSpPr>
          <p:cNvPr id="638" name="Google Shape;638;p41"/>
          <p:cNvSpPr txBox="1"/>
          <p:nvPr/>
        </p:nvSpPr>
        <p:spPr>
          <a:xfrm>
            <a:off x="2572300" y="2910875"/>
            <a:ext cx="3684600" cy="28776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3 - 4</a:t>
            </a:r>
            <a:endParaRPr sz="1400" b="0" i="0" u="none" strike="noStrike" cap="none">
              <a:solidFill>
                <a:srgbClr val="000000"/>
              </a:solidFill>
              <a:latin typeface="Arial"/>
              <a:ea typeface="Arial"/>
              <a:cs typeface="Arial"/>
              <a:sym typeface="Arial"/>
            </a:endParaRPr>
          </a:p>
          <a:p>
            <a:pPr marL="40005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Ask relevant questions.</a:t>
            </a:r>
            <a:endParaRPr sz="900">
              <a:solidFill>
                <a:schemeClr val="dk1"/>
              </a:solidFill>
              <a:latin typeface="Calibri"/>
              <a:ea typeface="Calibri"/>
              <a:cs typeface="Calibri"/>
              <a:sym typeface="Calibri"/>
            </a:endParaRPr>
          </a:p>
          <a:p>
            <a:pPr marL="40005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Set up simple, practical enquiries and comparative and fair tests.</a:t>
            </a:r>
            <a:endParaRPr sz="900">
              <a:solidFill>
                <a:schemeClr val="dk1"/>
              </a:solidFill>
              <a:latin typeface="Calibri"/>
              <a:ea typeface="Calibri"/>
              <a:cs typeface="Calibri"/>
              <a:sym typeface="Calibri"/>
            </a:endParaRPr>
          </a:p>
          <a:p>
            <a:pPr marL="40005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Make accurate measurements using standard units, using a range of equipment, e.g. thermometers and data loggers.</a:t>
            </a:r>
            <a:endParaRPr sz="900">
              <a:solidFill>
                <a:schemeClr val="dk1"/>
              </a:solidFill>
              <a:latin typeface="Calibri"/>
              <a:ea typeface="Calibri"/>
              <a:cs typeface="Calibri"/>
              <a:sym typeface="Calibri"/>
            </a:endParaRPr>
          </a:p>
          <a:p>
            <a:pPr marL="40005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Gather, record, classify and present data in a variety of ways to help in answering questions.</a:t>
            </a:r>
            <a:endParaRPr sz="900">
              <a:solidFill>
                <a:schemeClr val="dk1"/>
              </a:solidFill>
              <a:latin typeface="Calibri"/>
              <a:ea typeface="Calibri"/>
              <a:cs typeface="Calibri"/>
              <a:sym typeface="Calibri"/>
            </a:endParaRPr>
          </a:p>
          <a:p>
            <a:pPr marL="40005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Record findings using simple scientific language, drawings, labelled diagrams, bar charts and tables.</a:t>
            </a:r>
            <a:endParaRPr sz="900">
              <a:solidFill>
                <a:schemeClr val="dk1"/>
              </a:solidFill>
              <a:latin typeface="Calibri"/>
              <a:ea typeface="Calibri"/>
              <a:cs typeface="Calibri"/>
              <a:sym typeface="Calibri"/>
            </a:endParaRPr>
          </a:p>
          <a:p>
            <a:pPr marL="40005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Report on findings from enquiries, including oral and written explanations, displays or presentations of results and conclusions.</a:t>
            </a:r>
            <a:endParaRPr sz="900">
              <a:solidFill>
                <a:schemeClr val="dk1"/>
              </a:solidFill>
              <a:latin typeface="Calibri"/>
              <a:ea typeface="Calibri"/>
              <a:cs typeface="Calibri"/>
              <a:sym typeface="Calibri"/>
            </a:endParaRPr>
          </a:p>
          <a:p>
            <a:pPr marL="40005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Use results to draw simple conclusions and suggest improvements, new questions and predictions for setting up further tests.</a:t>
            </a:r>
            <a:endParaRPr sz="900">
              <a:solidFill>
                <a:schemeClr val="dk1"/>
              </a:solidFill>
              <a:latin typeface="Calibri"/>
              <a:ea typeface="Calibri"/>
              <a:cs typeface="Calibri"/>
              <a:sym typeface="Calibri"/>
            </a:endParaRPr>
          </a:p>
          <a:p>
            <a:pPr marL="40005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Identify differences, similarities or changes related to simple, scientific ideas and processes.</a:t>
            </a:r>
            <a:endParaRPr sz="900">
              <a:solidFill>
                <a:schemeClr val="dk1"/>
              </a:solidFill>
              <a:latin typeface="Calibri"/>
              <a:ea typeface="Calibri"/>
              <a:cs typeface="Calibri"/>
              <a:sym typeface="Calibri"/>
            </a:endParaRPr>
          </a:p>
          <a:p>
            <a:pPr marL="40005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Use straightforward, scientific evidence to answer questions or to support their findings.</a:t>
            </a:r>
            <a:endParaRPr sz="1000">
              <a:solidFill>
                <a:schemeClr val="dk1"/>
              </a:solidFill>
              <a:latin typeface="Calibri"/>
              <a:ea typeface="Calibri"/>
              <a:cs typeface="Calibri"/>
              <a:sym typeface="Calibri"/>
            </a:endParaRPr>
          </a:p>
          <a:p>
            <a:pPr marL="101600" marR="101600" lvl="0" indent="0" algn="ctr" rtl="0">
              <a:lnSpc>
                <a:spcPct val="115000"/>
              </a:lnSpc>
              <a:spcBef>
                <a:spcPts val="400"/>
              </a:spcBef>
              <a:spcAft>
                <a:spcPts val="0"/>
              </a:spcAft>
              <a:buClr>
                <a:schemeClr val="dk1"/>
              </a:buClr>
              <a:buSzPts val="1100"/>
              <a:buFont typeface="Arial"/>
              <a:buNone/>
            </a:pPr>
            <a:endParaRPr sz="900">
              <a:solidFill>
                <a:schemeClr val="dk1"/>
              </a:solidFill>
              <a:latin typeface="Calibri"/>
              <a:ea typeface="Calibri"/>
              <a:cs typeface="Calibri"/>
              <a:sym typeface="Calibri"/>
            </a:endParaRPr>
          </a:p>
          <a:p>
            <a:pPr marL="0" marR="95250" lvl="0" indent="0" algn="l" rtl="0">
              <a:lnSpc>
                <a:spcPct val="100000"/>
              </a:lnSpc>
              <a:spcBef>
                <a:spcPts val="355"/>
              </a:spcBef>
              <a:spcAft>
                <a:spcPts val="0"/>
              </a:spcAft>
              <a:buClr>
                <a:srgbClr val="000000"/>
              </a:buClr>
              <a:buSzPts val="900"/>
              <a:buFont typeface="Arial"/>
              <a:buNone/>
            </a:pPr>
            <a:endParaRPr sz="900">
              <a:solidFill>
                <a:schemeClr val="dk1"/>
              </a:solidFill>
              <a:latin typeface="Calibri"/>
              <a:ea typeface="Calibri"/>
              <a:cs typeface="Calibri"/>
              <a:sym typeface="Calibri"/>
            </a:endParaRPr>
          </a:p>
        </p:txBody>
      </p:sp>
      <p:sp>
        <p:nvSpPr>
          <p:cNvPr id="639" name="Google Shape;639;p41"/>
          <p:cNvSpPr/>
          <p:nvPr/>
        </p:nvSpPr>
        <p:spPr>
          <a:xfrm rot="5400000">
            <a:off x="3968914" y="5824061"/>
            <a:ext cx="1012972" cy="1054900"/>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43"/>
        <p:cNvGrpSpPr/>
        <p:nvPr/>
      </p:nvGrpSpPr>
      <p:grpSpPr>
        <a:xfrm>
          <a:off x="0" y="0"/>
          <a:ext cx="0" cy="0"/>
          <a:chOff x="0" y="0"/>
          <a:chExt cx="0" cy="0"/>
        </a:xfrm>
      </p:grpSpPr>
      <p:sp>
        <p:nvSpPr>
          <p:cNvPr id="644" name="Google Shape;644;p42"/>
          <p:cNvSpPr/>
          <p:nvPr/>
        </p:nvSpPr>
        <p:spPr>
          <a:xfrm rot="5400000">
            <a:off x="1136162" y="-465166"/>
            <a:ext cx="1434661" cy="1054912"/>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45" name="Google Shape;645;p42"/>
          <p:cNvSpPr/>
          <p:nvPr/>
        </p:nvSpPr>
        <p:spPr>
          <a:xfrm rot="511843">
            <a:off x="1330524" y="1038719"/>
            <a:ext cx="2712898" cy="1565515"/>
          </a:xfrm>
          <a:custGeom>
            <a:avLst/>
            <a:gdLst/>
            <a:ahLst/>
            <a:cxnLst/>
            <a:rect l="l" t="t" r="r" b="b"/>
            <a:pathLst>
              <a:path w="5550" h="2260" extrusionOk="0">
                <a:moveTo>
                  <a:pt x="4420" y="0"/>
                </a:moveTo>
                <a:lnTo>
                  <a:pt x="4420" y="565"/>
                </a:lnTo>
                <a:lnTo>
                  <a:pt x="0" y="565"/>
                </a:lnTo>
                <a:lnTo>
                  <a:pt x="0" y="1695"/>
                </a:lnTo>
                <a:lnTo>
                  <a:pt x="4420" y="1695"/>
                </a:lnTo>
                <a:lnTo>
                  <a:pt x="4420" y="2260"/>
                </a:lnTo>
                <a:lnTo>
                  <a:pt x="5550" y="1130"/>
                </a:lnTo>
                <a:lnTo>
                  <a:pt x="4420" y="0"/>
                </a:lnTo>
                <a:close/>
              </a:path>
            </a:pathLst>
          </a:custGeom>
          <a:solidFill>
            <a:srgbClr val="6FAC46"/>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646" name="Google Shape;646;p42"/>
          <p:cNvSpPr txBox="1"/>
          <p:nvPr/>
        </p:nvSpPr>
        <p:spPr>
          <a:xfrm rot="527058">
            <a:off x="1417457" y="1344080"/>
            <a:ext cx="2329828" cy="95419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US" sz="1000" b="1">
                <a:latin typeface="Calibri"/>
                <a:ea typeface="Calibri"/>
                <a:cs typeface="Calibri"/>
                <a:sym typeface="Calibri"/>
              </a:rPr>
              <a:t>Why do we follow with this unit?</a:t>
            </a:r>
            <a:endParaRPr sz="1000" b="1">
              <a:latin typeface="Calibri"/>
              <a:ea typeface="Calibri"/>
              <a:cs typeface="Calibri"/>
              <a:sym typeface="Calibri"/>
            </a:endParaRPr>
          </a:p>
          <a:p>
            <a:pPr marL="0" lvl="0" indent="0" algn="l" rtl="0">
              <a:spcBef>
                <a:spcPts val="0"/>
              </a:spcBef>
              <a:spcAft>
                <a:spcPts val="0"/>
              </a:spcAft>
              <a:buNone/>
            </a:pPr>
            <a:r>
              <a:rPr lang="en-US" sz="1000">
                <a:solidFill>
                  <a:schemeClr val="lt1"/>
                </a:solidFill>
                <a:latin typeface="Calibri"/>
                <a:ea typeface="Calibri"/>
                <a:cs typeface="Calibri"/>
                <a:sym typeface="Calibri"/>
              </a:rPr>
              <a:t>Children more independent in use of range of recording and presenting skills, using scientific language to describe their findings</a:t>
            </a:r>
            <a:endParaRPr sz="1000">
              <a:solidFill>
                <a:schemeClr val="lt1"/>
              </a:solidFill>
              <a:latin typeface="Calibri"/>
              <a:ea typeface="Calibri"/>
              <a:cs typeface="Calibri"/>
              <a:sym typeface="Calibri"/>
            </a:endParaRPr>
          </a:p>
        </p:txBody>
      </p:sp>
      <p:sp>
        <p:nvSpPr>
          <p:cNvPr id="647" name="Google Shape;647;p42"/>
          <p:cNvSpPr txBox="1"/>
          <p:nvPr/>
        </p:nvSpPr>
        <p:spPr>
          <a:xfrm>
            <a:off x="2112645" y="20691"/>
            <a:ext cx="5680800" cy="521400"/>
          </a:xfrm>
          <a:prstGeom prst="rect">
            <a:avLst/>
          </a:prstGeom>
          <a:noFill/>
          <a:ln>
            <a:noFill/>
          </a:ln>
        </p:spPr>
        <p:txBody>
          <a:bodyPr spcFirstLastPara="1" wrap="square" lIns="0" tIns="0" rIns="0" bIns="0" anchor="t" anchorCtr="0">
            <a:noAutofit/>
          </a:bodyPr>
          <a:lstStyle/>
          <a:p>
            <a:pPr marL="1041400" marR="1206500" lvl="0" indent="0" algn="ctr" rtl="0">
              <a:lnSpc>
                <a:spcPct val="115000"/>
              </a:lnSpc>
              <a:spcBef>
                <a:spcPts val="100"/>
              </a:spcBef>
              <a:spcAft>
                <a:spcPts val="0"/>
              </a:spcAft>
              <a:buClr>
                <a:schemeClr val="dk1"/>
              </a:buClr>
              <a:buSzPts val="1100"/>
              <a:buFont typeface="Arial"/>
              <a:buNone/>
            </a:pPr>
            <a:r>
              <a:rPr lang="en-US" sz="1200">
                <a:solidFill>
                  <a:schemeClr val="dk1"/>
                </a:solidFill>
                <a:latin typeface="Calibri"/>
                <a:ea typeface="Calibri"/>
                <a:cs typeface="Calibri"/>
                <a:sym typeface="Calibri"/>
              </a:rPr>
              <a:t>Science</a:t>
            </a:r>
            <a:endParaRPr sz="1200">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600">
                <a:solidFill>
                  <a:srgbClr val="006600"/>
                </a:solidFill>
                <a:latin typeface="Calibri"/>
                <a:ea typeface="Calibri"/>
                <a:cs typeface="Calibri"/>
                <a:sym typeface="Calibri"/>
              </a:rPr>
              <a:t>Curriculum Road Map - Working Scientifically</a:t>
            </a:r>
            <a:endParaRPr>
              <a:solidFill>
                <a:schemeClr val="dk1"/>
              </a:solidFill>
              <a:latin typeface="Calibri"/>
              <a:ea typeface="Calibri"/>
              <a:cs typeface="Calibri"/>
              <a:sym typeface="Calibri"/>
            </a:endParaRPr>
          </a:p>
          <a:p>
            <a:pPr marL="12700" marR="0" lvl="0" indent="444500" algn="ctr" rtl="0">
              <a:lnSpc>
                <a:spcPct val="100000"/>
              </a:lnSpc>
              <a:spcBef>
                <a:spcPts val="0"/>
              </a:spcBef>
              <a:spcAft>
                <a:spcPts val="0"/>
              </a:spcAft>
              <a:buClr>
                <a:srgbClr val="000000"/>
              </a:buClr>
              <a:buSzPts val="1400"/>
              <a:buFont typeface="Arial"/>
              <a:buNone/>
            </a:pPr>
            <a:r>
              <a:rPr lang="en-US" sz="1400" b="0" i="0" u="none" strike="noStrike" cap="none">
                <a:solidFill>
                  <a:schemeClr val="dk1"/>
                </a:solidFill>
                <a:latin typeface="Calibri"/>
                <a:ea typeface="Calibri"/>
                <a:cs typeface="Calibri"/>
                <a:sym typeface="Calibri"/>
              </a:rPr>
              <a:t> </a:t>
            </a:r>
            <a:endParaRPr sz="1400" b="0" i="0" u="none" strike="noStrike" cap="none">
              <a:solidFill>
                <a:schemeClr val="dk1"/>
              </a:solidFill>
              <a:latin typeface="Calibri"/>
              <a:ea typeface="Calibri"/>
              <a:cs typeface="Calibri"/>
              <a:sym typeface="Calibri"/>
            </a:endParaRPr>
          </a:p>
        </p:txBody>
      </p:sp>
      <p:sp>
        <p:nvSpPr>
          <p:cNvPr id="648" name="Google Shape;648;p42"/>
          <p:cNvSpPr txBox="1"/>
          <p:nvPr/>
        </p:nvSpPr>
        <p:spPr>
          <a:xfrm>
            <a:off x="4250525" y="1652703"/>
            <a:ext cx="3387900" cy="3004800"/>
          </a:xfrm>
          <a:prstGeom prst="rect">
            <a:avLst/>
          </a:prstGeom>
          <a:noFill/>
          <a:ln w="19050" cap="flat" cmpd="sng">
            <a:solidFill>
              <a:srgbClr val="000000"/>
            </a:solidFill>
            <a:prstDash val="solid"/>
            <a:miter lim="800000"/>
            <a:headEnd type="none" w="sm" len="sm"/>
            <a:tailEnd type="none" w="sm" len="sm"/>
          </a:ln>
        </p:spPr>
        <p:txBody>
          <a:bodyPr spcFirstLastPara="1" wrap="square" lIns="0" tIns="0" rIns="0" bIns="0" anchor="t" anchorCtr="0">
            <a:noAutofit/>
          </a:bodyPr>
          <a:lstStyle/>
          <a:p>
            <a:pPr marL="95250" marR="95250" lvl="0" indent="0" algn="ctr" rtl="0">
              <a:lnSpc>
                <a:spcPct val="100000"/>
              </a:lnSpc>
              <a:spcBef>
                <a:spcPts val="0"/>
              </a:spcBef>
              <a:spcAft>
                <a:spcPts val="0"/>
              </a:spcAft>
              <a:buClr>
                <a:srgbClr val="000000"/>
              </a:buClr>
              <a:buSzPts val="900"/>
              <a:buFont typeface="Arial"/>
              <a:buNone/>
            </a:pPr>
            <a:r>
              <a:rPr lang="en-US" sz="900" b="1" i="0" u="none" strike="noStrike" cap="none">
                <a:solidFill>
                  <a:schemeClr val="dk1"/>
                </a:solidFill>
                <a:latin typeface="Calibri"/>
                <a:ea typeface="Calibri"/>
                <a:cs typeface="Calibri"/>
                <a:sym typeface="Calibri"/>
              </a:rPr>
              <a:t>Year 5 - 6</a:t>
            </a:r>
            <a:endParaRPr sz="1400" b="0" i="0" u="none" strike="noStrike" cap="none">
              <a:solidFill>
                <a:srgbClr val="000000"/>
              </a:solidFill>
              <a:latin typeface="Arial"/>
              <a:ea typeface="Arial"/>
              <a:cs typeface="Arial"/>
              <a:sym typeface="Arial"/>
            </a:endParaRPr>
          </a:p>
          <a:p>
            <a:pPr marL="34290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Plan enquiries, including recognising and controlling variables where necessary.</a:t>
            </a:r>
            <a:endParaRPr sz="900">
              <a:solidFill>
                <a:schemeClr val="dk1"/>
              </a:solidFill>
              <a:latin typeface="Calibri"/>
              <a:ea typeface="Calibri"/>
              <a:cs typeface="Calibri"/>
              <a:sym typeface="Calibri"/>
            </a:endParaRPr>
          </a:p>
          <a:p>
            <a:pPr marL="34290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Use appropriate techniques, apparatus, and materials during fieldwork and laboratory work.</a:t>
            </a:r>
            <a:endParaRPr sz="900">
              <a:solidFill>
                <a:schemeClr val="dk1"/>
              </a:solidFill>
              <a:latin typeface="Calibri"/>
              <a:ea typeface="Calibri"/>
              <a:cs typeface="Calibri"/>
              <a:sym typeface="Calibri"/>
            </a:endParaRPr>
          </a:p>
          <a:p>
            <a:pPr marL="34290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Take measurements, using a range of scientific equipment, with increasing accuracy and precision.</a:t>
            </a:r>
            <a:endParaRPr sz="900">
              <a:solidFill>
                <a:schemeClr val="dk1"/>
              </a:solidFill>
              <a:latin typeface="Calibri"/>
              <a:ea typeface="Calibri"/>
              <a:cs typeface="Calibri"/>
              <a:sym typeface="Calibri"/>
            </a:endParaRPr>
          </a:p>
          <a:p>
            <a:pPr marL="34290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Record data and results of increasing complexity using scientific diagrams and labels, classification keys, tables, bar and line graphs, and models.</a:t>
            </a:r>
            <a:endParaRPr sz="900">
              <a:solidFill>
                <a:schemeClr val="dk1"/>
              </a:solidFill>
              <a:latin typeface="Calibri"/>
              <a:ea typeface="Calibri"/>
              <a:cs typeface="Calibri"/>
              <a:sym typeface="Calibri"/>
            </a:endParaRPr>
          </a:p>
          <a:p>
            <a:pPr marL="34290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Report findings from enquiries, including oral and written explanations of results, explanations involving causal relationships, and conclusions.</a:t>
            </a:r>
            <a:endParaRPr sz="900">
              <a:solidFill>
                <a:schemeClr val="dk1"/>
              </a:solidFill>
              <a:latin typeface="Calibri"/>
              <a:ea typeface="Calibri"/>
              <a:cs typeface="Calibri"/>
              <a:sym typeface="Calibri"/>
            </a:endParaRPr>
          </a:p>
          <a:p>
            <a:pPr marL="34290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Present findings in written form, displays and other presentations.</a:t>
            </a:r>
            <a:endParaRPr sz="900">
              <a:solidFill>
                <a:schemeClr val="dk1"/>
              </a:solidFill>
              <a:latin typeface="Calibri"/>
              <a:ea typeface="Calibri"/>
              <a:cs typeface="Calibri"/>
              <a:sym typeface="Calibri"/>
            </a:endParaRPr>
          </a:p>
          <a:p>
            <a:pPr marL="34290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Use test results to make predictions to set up further comparative and fair tests.</a:t>
            </a:r>
            <a:endParaRPr sz="900">
              <a:solidFill>
                <a:schemeClr val="dk1"/>
              </a:solidFill>
              <a:latin typeface="Calibri"/>
              <a:ea typeface="Calibri"/>
              <a:cs typeface="Calibri"/>
              <a:sym typeface="Calibri"/>
            </a:endParaRPr>
          </a:p>
          <a:p>
            <a:pPr marL="342900" lvl="0" indent="-285750" algn="l" rtl="0">
              <a:spcBef>
                <a:spcPts val="0"/>
              </a:spcBef>
              <a:spcAft>
                <a:spcPts val="0"/>
              </a:spcAft>
              <a:buClr>
                <a:schemeClr val="dk1"/>
              </a:buClr>
              <a:buSzPts val="900"/>
              <a:buFont typeface="Calibri"/>
              <a:buChar char="●"/>
            </a:pPr>
            <a:r>
              <a:rPr lang="en-US" sz="900">
                <a:solidFill>
                  <a:schemeClr val="dk1"/>
                </a:solidFill>
                <a:latin typeface="Calibri"/>
                <a:ea typeface="Calibri"/>
                <a:cs typeface="Calibri"/>
                <a:sym typeface="Calibri"/>
              </a:rPr>
              <a:t>Use simple models to describe scientific ideas, identifying scientific evidence that has been used to support or refute ideas or arguments.</a:t>
            </a:r>
            <a:endParaRPr sz="10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3F978281EC6F9418A311C1C24A2AA04" ma:contentTypeVersion="13" ma:contentTypeDescription="Create a new document." ma:contentTypeScope="" ma:versionID="6552c1a84a30d64487495128eeaf337f">
  <xsd:schema xmlns:xsd="http://www.w3.org/2001/XMLSchema" xmlns:xs="http://www.w3.org/2001/XMLSchema" xmlns:p="http://schemas.microsoft.com/office/2006/metadata/properties" xmlns:ns2="6951b83c-3c67-499d-9be2-b08b4a2ac17c" xmlns:ns3="10175f4c-495c-4181-8a2e-c7c6cdd97b0e" targetNamespace="http://schemas.microsoft.com/office/2006/metadata/properties" ma:root="true" ma:fieldsID="d4b7946f45d8c6bfa6ab35c9905b3072" ns2:_="" ns3:_="">
    <xsd:import namespace="6951b83c-3c67-499d-9be2-b08b4a2ac17c"/>
    <xsd:import namespace="10175f4c-495c-4181-8a2e-c7c6cdd97b0e"/>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51b83c-3c67-499d-9be2-b08b4a2ac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cd9d2af9-c4c4-4881-a912-41534b348c0b"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0175f4c-495c-4181-8a2e-c7c6cdd97b0e"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d6595b18-8ad6-4b95-a2b0-afc13e867748}" ma:internalName="TaxCatchAll" ma:showField="CatchAllData" ma:web="10175f4c-495c-4181-8a2e-c7c6cdd97b0e">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0175f4c-495c-4181-8a2e-c7c6cdd97b0e" xsi:nil="true"/>
    <lcf76f155ced4ddcb4097134ff3c332f xmlns="6951b83c-3c67-499d-9be2-b08b4a2ac17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ED0216A-8895-4CD9-99A4-AD8F130A0C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951b83c-3c67-499d-9be2-b08b4a2ac17c"/>
    <ds:schemaRef ds:uri="10175f4c-495c-4181-8a2e-c7c6cdd97b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BDC7D48-B839-4A52-A3E0-37D870A88B8C}">
  <ds:schemaRefs>
    <ds:schemaRef ds:uri="http://schemas.microsoft.com/sharepoint/v3/contenttype/forms"/>
  </ds:schemaRefs>
</ds:datastoreItem>
</file>

<file path=customXml/itemProps3.xml><?xml version="1.0" encoding="utf-8"?>
<ds:datastoreItem xmlns:ds="http://schemas.openxmlformats.org/officeDocument/2006/customXml" ds:itemID="{C6D39FEC-3EDC-4471-86A4-BB5EFD45CB03}">
  <ds:schemaRefs>
    <ds:schemaRef ds:uri="http://schemas.microsoft.com/office/2006/metadata/properties"/>
    <ds:schemaRef ds:uri="http://schemas.microsoft.com/office/infopath/2007/PartnerControls"/>
    <ds:schemaRef ds:uri="10175f4c-495c-4181-8a2e-c7c6cdd97b0e"/>
    <ds:schemaRef ds:uri="6951b83c-3c67-499d-9be2-b08b4a2ac17c"/>
  </ds:schemaRefs>
</ds:datastoreItem>
</file>

<file path=docProps/app.xml><?xml version="1.0" encoding="utf-8"?>
<Properties xmlns="http://schemas.openxmlformats.org/officeDocument/2006/extended-properties" xmlns:vt="http://schemas.openxmlformats.org/officeDocument/2006/docPropsVTypes">
  <TotalTime>20</TotalTime>
  <Words>5941</Words>
  <Application>Microsoft Office PowerPoint</Application>
  <PresentationFormat>A4 Paper (210x297 mm)</PresentationFormat>
  <Paragraphs>508</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Dannielle Scothern</dc:creator>
  <cp:lastModifiedBy>Dannielle Scothern</cp:lastModifiedBy>
  <cp:revision>1</cp:revision>
  <dcterms:modified xsi:type="dcterms:W3CDTF">2026-07-13T13:45:03Z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0x01010093F978281EC6F9418A311C1C24A2AA04</vt:lpwstr>
  </property>
</Properties>
</file>